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287" r:id="rId3"/>
    <p:sldId id="288" r:id="rId4"/>
    <p:sldId id="289" r:id="rId5"/>
    <p:sldId id="409" r:id="rId6"/>
    <p:sldId id="410" r:id="rId7"/>
    <p:sldId id="266" r:id="rId8"/>
    <p:sldId id="290" r:id="rId9"/>
    <p:sldId id="399" r:id="rId10"/>
    <p:sldId id="401" r:id="rId11"/>
    <p:sldId id="400" r:id="rId12"/>
    <p:sldId id="422" r:id="rId13"/>
    <p:sldId id="403" r:id="rId14"/>
    <p:sldId id="404" r:id="rId15"/>
    <p:sldId id="407" r:id="rId16"/>
    <p:sldId id="406" r:id="rId17"/>
    <p:sldId id="413" r:id="rId18"/>
    <p:sldId id="412" r:id="rId19"/>
    <p:sldId id="405" r:id="rId20"/>
    <p:sldId id="411" r:id="rId21"/>
    <p:sldId id="414" r:id="rId22"/>
    <p:sldId id="418" r:id="rId23"/>
    <p:sldId id="415" r:id="rId24"/>
    <p:sldId id="416" r:id="rId25"/>
    <p:sldId id="419" r:id="rId26"/>
    <p:sldId id="420" r:id="rId27"/>
    <p:sldId id="421" r:id="rId28"/>
    <p:sldId id="423" r:id="rId29"/>
    <p:sldId id="402" r:id="rId30"/>
    <p:sldId id="398" r:id="rId31"/>
    <p:sldId id="291" r:id="rId32"/>
    <p:sldId id="292" r:id="rId33"/>
    <p:sldId id="408"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77"/>
    <p:restoredTop sz="75066"/>
  </p:normalViewPr>
  <p:slideViewPr>
    <p:cSldViewPr snapToGrid="0" snapToObjects="1">
      <p:cViewPr varScale="1">
        <p:scale>
          <a:sx n="150" d="100"/>
          <a:sy n="150" d="100"/>
        </p:scale>
        <p:origin x="2016" y="168"/>
      </p:cViewPr>
      <p:guideLst/>
    </p:cSldViewPr>
  </p:slideViewPr>
  <p:notesTextViewPr>
    <p:cViewPr>
      <p:scale>
        <a:sx n="1" d="1"/>
        <a:sy n="1" d="1"/>
      </p:scale>
      <p:origin x="0" y="0"/>
    </p:cViewPr>
  </p:notesTextViewPr>
  <p:notesViewPr>
    <p:cSldViewPr snapToGrid="0" snapToObjects="1">
      <p:cViewPr varScale="1">
        <p:scale>
          <a:sx n="115" d="100"/>
          <a:sy n="115" d="100"/>
        </p:scale>
        <p:origin x="2736" y="21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jpeg>
</file>

<file path=ppt/media/image20.png>
</file>

<file path=ppt/media/image21.jpeg>
</file>

<file path=ppt/media/image22.jpeg>
</file>

<file path=ppt/media/image23.png>
</file>

<file path=ppt/media/image24.svg>
</file>

<file path=ppt/media/image25.png>
</file>

<file path=ppt/media/image26.svg>
</file>

<file path=ppt/media/image27.jpeg>
</file>

<file path=ppt/media/image28.jpeg>
</file>

<file path=ppt/media/image29.png>
</file>

<file path=ppt/media/image3.pn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svg>
</file>

<file path=ppt/media/image41.png>
</file>

<file path=ppt/media/image42.svg>
</file>

<file path=ppt/media/image43.jpeg>
</file>

<file path=ppt/media/image44.png>
</file>

<file path=ppt/media/image45.png>
</file>

<file path=ppt/media/image46.jpeg>
</file>

<file path=ppt/media/image47.jpeg>
</file>

<file path=ppt/media/image48.jpeg>
</file>

<file path=ppt/media/image49.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4FDE55-534A-FF43-A4B7-AAD617A1E121}" type="datetimeFigureOut">
              <a:rPr lang="en-US" smtClean="0"/>
              <a:t>2/11/21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17EC45-F2C5-FA41-AED7-D52F7AFAAB06}" type="slidenum">
              <a:rPr lang="en-US" smtClean="0"/>
              <a:t>‹#›</a:t>
            </a:fld>
            <a:endParaRPr lang="en-US"/>
          </a:p>
        </p:txBody>
      </p:sp>
    </p:spTree>
    <p:extLst>
      <p:ext uri="{BB962C8B-B14F-4D97-AF65-F5344CB8AC3E}">
        <p14:creationId xmlns:p14="http://schemas.microsoft.com/office/powerpoint/2010/main" val="375706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17EC45-F2C5-FA41-AED7-D52F7AFAAB06}" type="slidenum">
              <a:rPr lang="en-US" smtClean="0"/>
              <a:t>2</a:t>
            </a:fld>
            <a:endParaRPr lang="en-US"/>
          </a:p>
        </p:txBody>
      </p:sp>
    </p:spTree>
    <p:extLst>
      <p:ext uri="{BB962C8B-B14F-4D97-AF65-F5344CB8AC3E}">
        <p14:creationId xmlns:p14="http://schemas.microsoft.com/office/powerpoint/2010/main" val="29247985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gold standard is what is called “Double Data Entry”: two people enter data independently and then you compare.</a:t>
            </a:r>
          </a:p>
        </p:txBody>
      </p:sp>
      <p:sp>
        <p:nvSpPr>
          <p:cNvPr id="4" name="Slide Number Placeholder 3"/>
          <p:cNvSpPr>
            <a:spLocks noGrp="1"/>
          </p:cNvSpPr>
          <p:nvPr>
            <p:ph type="sldNum" sz="quarter" idx="5"/>
          </p:nvPr>
        </p:nvSpPr>
        <p:spPr/>
        <p:txBody>
          <a:bodyPr/>
          <a:lstStyle/>
          <a:p>
            <a:fld id="{4B17EC45-F2C5-FA41-AED7-D52F7AFAAB06}" type="slidenum">
              <a:rPr lang="en-US" smtClean="0"/>
              <a:t>17</a:t>
            </a:fld>
            <a:endParaRPr lang="en-US"/>
          </a:p>
        </p:txBody>
      </p:sp>
    </p:spTree>
    <p:extLst>
      <p:ext uri="{BB962C8B-B14F-4D97-AF65-F5344CB8AC3E}">
        <p14:creationId xmlns:p14="http://schemas.microsoft.com/office/powerpoint/2010/main" val="779816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 might be </a:t>
            </a:r>
            <a:r>
              <a:rPr lang="en-US" dirty="0" err="1"/>
              <a:t>temnpted</a:t>
            </a:r>
            <a:r>
              <a:rPr lang="en-US" dirty="0"/>
              <a:t> to think that if you look it over after entry you’ll catch mistakes.</a:t>
            </a:r>
          </a:p>
        </p:txBody>
      </p:sp>
      <p:sp>
        <p:nvSpPr>
          <p:cNvPr id="4" name="Slide Number Placeholder 3"/>
          <p:cNvSpPr>
            <a:spLocks noGrp="1"/>
          </p:cNvSpPr>
          <p:nvPr>
            <p:ph type="sldNum" sz="quarter" idx="5"/>
          </p:nvPr>
        </p:nvSpPr>
        <p:spPr/>
        <p:txBody>
          <a:bodyPr/>
          <a:lstStyle/>
          <a:p>
            <a:fld id="{4B17EC45-F2C5-FA41-AED7-D52F7AFAAB06}" type="slidenum">
              <a:rPr lang="en-US" smtClean="0"/>
              <a:t>18</a:t>
            </a:fld>
            <a:endParaRPr lang="en-US"/>
          </a:p>
        </p:txBody>
      </p:sp>
    </p:spTree>
    <p:extLst>
      <p:ext uri="{BB962C8B-B14F-4D97-AF65-F5344CB8AC3E}">
        <p14:creationId xmlns:p14="http://schemas.microsoft.com/office/powerpoint/2010/main" val="2426280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 maybe even enter it with someone else watching over your shoulder or reading </a:t>
            </a:r>
            <a:r>
              <a:rPr lang="en-US" dirty="0" err="1"/>
              <a:t>rhe</a:t>
            </a:r>
            <a:r>
              <a:rPr lang="en-US" dirty="0"/>
              <a:t> data to you and </a:t>
            </a:r>
            <a:r>
              <a:rPr lang="en-US" dirty="0" err="1"/>
              <a:t>veriftying</a:t>
            </a:r>
            <a:r>
              <a:rPr lang="en-US" dirty="0"/>
              <a:t> your entry. </a:t>
            </a:r>
          </a:p>
        </p:txBody>
      </p:sp>
      <p:sp>
        <p:nvSpPr>
          <p:cNvPr id="4" name="Slide Number Placeholder 3"/>
          <p:cNvSpPr>
            <a:spLocks noGrp="1"/>
          </p:cNvSpPr>
          <p:nvPr>
            <p:ph type="sldNum" sz="quarter" idx="5"/>
          </p:nvPr>
        </p:nvSpPr>
        <p:spPr/>
        <p:txBody>
          <a:bodyPr/>
          <a:lstStyle/>
          <a:p>
            <a:fld id="{4B17EC45-F2C5-FA41-AED7-D52F7AFAAB06}" type="slidenum">
              <a:rPr lang="en-US" smtClean="0"/>
              <a:t>19</a:t>
            </a:fld>
            <a:endParaRPr lang="en-US"/>
          </a:p>
        </p:txBody>
      </p:sp>
    </p:spTree>
    <p:extLst>
      <p:ext uri="{BB962C8B-B14F-4D97-AF65-F5344CB8AC3E}">
        <p14:creationId xmlns:p14="http://schemas.microsoft.com/office/powerpoint/2010/main" val="4342532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2E2E2E"/>
                </a:solidFill>
                <a:latin typeface="NexusSerif"/>
              </a:rPr>
              <a:t> coefficient alpha, which was sometimes wrong by more than .40. Moreover, these data entry errors would be hard to detect: Only 0.06% of the errors were blank or outside of the allowable range for the variables. Thus, researchers cannot rely upon histograms and frequency tables to detect data entry errors.</a:t>
            </a:r>
            <a:endParaRPr lang="en-US" dirty="0"/>
          </a:p>
          <a:p>
            <a:endParaRPr lang="en-US" dirty="0"/>
          </a:p>
        </p:txBody>
      </p:sp>
      <p:sp>
        <p:nvSpPr>
          <p:cNvPr id="4" name="Slide Number Placeholder 3"/>
          <p:cNvSpPr>
            <a:spLocks noGrp="1"/>
          </p:cNvSpPr>
          <p:nvPr>
            <p:ph type="sldNum" sz="quarter" idx="5"/>
          </p:nvPr>
        </p:nvSpPr>
        <p:spPr/>
        <p:txBody>
          <a:bodyPr/>
          <a:lstStyle/>
          <a:p>
            <a:fld id="{4B17EC45-F2C5-FA41-AED7-D52F7AFAAB06}" type="slidenum">
              <a:rPr lang="en-US" smtClean="0"/>
              <a:t>20</a:t>
            </a:fld>
            <a:endParaRPr lang="en-US"/>
          </a:p>
        </p:txBody>
      </p:sp>
    </p:spTree>
    <p:extLst>
      <p:ext uri="{BB962C8B-B14F-4D97-AF65-F5344CB8AC3E}">
        <p14:creationId xmlns:p14="http://schemas.microsoft.com/office/powerpoint/2010/main" val="2433274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we’re going to work on the things that will increase the accuracy of each individual’s data entry, which will in turn simplify the comparison and data validation.</a:t>
            </a:r>
          </a:p>
          <a:p>
            <a:endParaRPr lang="en-US" dirty="0"/>
          </a:p>
          <a:p>
            <a:r>
              <a:rPr lang="en-US" dirty="0"/>
              <a:t>We’ve actually done one already:</a:t>
            </a:r>
          </a:p>
        </p:txBody>
      </p:sp>
      <p:sp>
        <p:nvSpPr>
          <p:cNvPr id="4" name="Slide Number Placeholder 3"/>
          <p:cNvSpPr>
            <a:spLocks noGrp="1"/>
          </p:cNvSpPr>
          <p:nvPr>
            <p:ph type="sldNum" sz="quarter" idx="5"/>
          </p:nvPr>
        </p:nvSpPr>
        <p:spPr/>
        <p:txBody>
          <a:bodyPr/>
          <a:lstStyle/>
          <a:p>
            <a:fld id="{4B17EC45-F2C5-FA41-AED7-D52F7AFAAB06}" type="slidenum">
              <a:rPr lang="en-US" smtClean="0"/>
              <a:t>21</a:t>
            </a:fld>
            <a:endParaRPr lang="en-US"/>
          </a:p>
        </p:txBody>
      </p:sp>
    </p:spTree>
    <p:extLst>
      <p:ext uri="{BB962C8B-B14F-4D97-AF65-F5344CB8AC3E}">
        <p14:creationId xmlns:p14="http://schemas.microsoft.com/office/powerpoint/2010/main" val="31964182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17EC45-F2C5-FA41-AED7-D52F7AFAAB06}" type="slidenum">
              <a:rPr lang="en-US" smtClean="0"/>
              <a:t>22</a:t>
            </a:fld>
            <a:endParaRPr lang="en-US"/>
          </a:p>
        </p:txBody>
      </p:sp>
    </p:spTree>
    <p:extLst>
      <p:ext uri="{BB962C8B-B14F-4D97-AF65-F5344CB8AC3E}">
        <p14:creationId xmlns:p14="http://schemas.microsoft.com/office/powerpoint/2010/main" val="2362413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17EC45-F2C5-FA41-AED7-D52F7AFAAB06}" type="slidenum">
              <a:rPr lang="en-US" smtClean="0"/>
              <a:t>24</a:t>
            </a:fld>
            <a:endParaRPr lang="en-US"/>
          </a:p>
        </p:txBody>
      </p:sp>
    </p:spTree>
    <p:extLst>
      <p:ext uri="{BB962C8B-B14F-4D97-AF65-F5344CB8AC3E}">
        <p14:creationId xmlns:p14="http://schemas.microsoft.com/office/powerpoint/2010/main" val="30656276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sz="1200" dirty="0"/>
          </a:p>
        </p:txBody>
      </p:sp>
      <p:sp>
        <p:nvSpPr>
          <p:cNvPr id="4" name="Slide Number Placeholder 3"/>
          <p:cNvSpPr>
            <a:spLocks noGrp="1"/>
          </p:cNvSpPr>
          <p:nvPr>
            <p:ph type="sldNum" sz="quarter" idx="5"/>
          </p:nvPr>
        </p:nvSpPr>
        <p:spPr/>
        <p:txBody>
          <a:bodyPr/>
          <a:lstStyle/>
          <a:p>
            <a:fld id="{4B17EC45-F2C5-FA41-AED7-D52F7AFAAB06}" type="slidenum">
              <a:rPr lang="en-US" smtClean="0"/>
              <a:t>29</a:t>
            </a:fld>
            <a:endParaRPr lang="en-US"/>
          </a:p>
        </p:txBody>
      </p:sp>
    </p:spTree>
    <p:extLst>
      <p:ext uri="{BB962C8B-B14F-4D97-AF65-F5344CB8AC3E}">
        <p14:creationId xmlns:p14="http://schemas.microsoft.com/office/powerpoint/2010/main" val="26258734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Look for outliers: Outliers are extreme values for a variable given the statistical model being used </a:t>
            </a:r>
          </a:p>
          <a:p>
            <a:r>
              <a:rPr lang="en-US" dirty="0"/>
              <a:t>They could be a problem with the equipment used </a:t>
            </a:r>
          </a:p>
          <a:p>
            <a:r>
              <a:rPr lang="en-US" dirty="0"/>
              <a:t>They could be a problem with data entry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Outliers could be real values</a:t>
            </a:r>
          </a:p>
          <a:p>
            <a:endParaRPr lang="en-US" sz="1200" dirty="0"/>
          </a:p>
          <a:p>
            <a:r>
              <a:rPr lang="en-US" sz="1200" dirty="0"/>
              <a:t>Statistical determination:</a:t>
            </a:r>
          </a:p>
          <a:p>
            <a:r>
              <a:rPr lang="en-US" sz="1200" dirty="0"/>
              <a:t>Outliers may be detected by using Dixon’s test, Grubbs test or the </a:t>
            </a:r>
            <a:r>
              <a:rPr lang="en-US" sz="1200" dirty="0" err="1"/>
              <a:t>Tietjen</a:t>
            </a:r>
            <a:r>
              <a:rPr lang="en-US" sz="1200" dirty="0"/>
              <a:t>-Moore test.</a:t>
            </a:r>
          </a:p>
        </p:txBody>
      </p:sp>
      <p:sp>
        <p:nvSpPr>
          <p:cNvPr id="4" name="Slide Number Placeholder 3"/>
          <p:cNvSpPr>
            <a:spLocks noGrp="1"/>
          </p:cNvSpPr>
          <p:nvPr>
            <p:ph type="sldNum" sz="quarter" idx="5"/>
          </p:nvPr>
        </p:nvSpPr>
        <p:spPr/>
        <p:txBody>
          <a:bodyPr/>
          <a:lstStyle/>
          <a:p>
            <a:fld id="{4B17EC45-F2C5-FA41-AED7-D52F7AFAAB06}" type="slidenum">
              <a:rPr lang="en-US" smtClean="0"/>
              <a:t>30</a:t>
            </a:fld>
            <a:endParaRPr lang="en-US"/>
          </a:p>
        </p:txBody>
      </p:sp>
    </p:spTree>
    <p:extLst>
      <p:ext uri="{BB962C8B-B14F-4D97-AF65-F5344CB8AC3E}">
        <p14:creationId xmlns:p14="http://schemas.microsoft.com/office/powerpoint/2010/main" val="2943654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Data collected by instruments:</a:t>
            </a:r>
          </a:p>
          <a:p>
            <a:pPr lvl="1"/>
            <a:r>
              <a:rPr lang="en-US" sz="1200" dirty="0"/>
              <a:t>Values recorded by instruments should be checked to ensure they are within the sensible range of the instrument and the property being measured. Example: Concentrations cannot be &lt; 0, and wind speed cannot exceed the maximum speed that the anemometer can record.</a:t>
            </a:r>
          </a:p>
          <a:p>
            <a:r>
              <a:rPr lang="en-US" sz="1200" dirty="0"/>
              <a:t>Analytical results:</a:t>
            </a:r>
          </a:p>
          <a:p>
            <a:pPr lvl="1"/>
            <a:r>
              <a:rPr lang="en-US" sz="1200" dirty="0"/>
              <a:t>Values measured in the laboratory should be checked to ensure that they are within the detection limit of the analytical method and are valid for what is being measured. If values are below the detection limit, they should be properly coded and qualified.</a:t>
            </a:r>
          </a:p>
          <a:p>
            <a:pPr lvl="1"/>
            <a:r>
              <a:rPr lang="en-US" sz="1200" dirty="0"/>
              <a:t>Any ancillary data used to assess data quality should be described and stored. Example: data used to compare instrument readings against known standards.</a:t>
            </a:r>
          </a:p>
          <a:p>
            <a:r>
              <a:rPr lang="en-US" sz="1200" dirty="0"/>
              <a:t>Observations (such as bird counts or plant cover):</a:t>
            </a:r>
          </a:p>
          <a:p>
            <a:pPr lvl="1"/>
            <a:r>
              <a:rPr lang="en-US" sz="1200" dirty="0"/>
              <a:t>Range checks and comparisons with historic maxima will help identify anomalous values that require further investigation.</a:t>
            </a:r>
          </a:p>
          <a:p>
            <a:pPr lvl="1"/>
            <a:r>
              <a:rPr lang="en-US" sz="1200" dirty="0"/>
              <a:t>Comparing current and past measurements help identify highly unlikely events. For example, it is unlikely that the girth of a tree will decrease from one year to the next.</a:t>
            </a:r>
          </a:p>
          <a:p>
            <a:r>
              <a:rPr lang="en-US" sz="1200" dirty="0"/>
              <a:t>Dates and times:</a:t>
            </a:r>
          </a:p>
          <a:p>
            <a:r>
              <a:rPr lang="en-US" sz="1200" dirty="0"/>
              <a:t>	Ensure that dates and times are valid</a:t>
            </a:r>
          </a:p>
          <a:p>
            <a:r>
              <a:rPr lang="en-US" sz="1200" dirty="0"/>
              <a:t>	Time zones should be clearly indicated (UTC or local)</a:t>
            </a:r>
          </a:p>
          <a:p>
            <a:r>
              <a:rPr lang="en-US" sz="1200" dirty="0"/>
              <a:t>Data Types:</a:t>
            </a:r>
          </a:p>
          <a:p>
            <a:r>
              <a:rPr lang="en-US" sz="1200" dirty="0"/>
              <a:t>	Values should be consistent with the data type (integer, character, datetime) of the column in which they are entered. Example: 12-20-2000A should not be entered in a column of dates).</a:t>
            </a:r>
          </a:p>
          <a:p>
            <a:r>
              <a:rPr lang="en-US" sz="1200" dirty="0"/>
              <a:t>	Use consistent data types in your data files. A database, for instance, will prevent entry of a string into a column identified as having integer data.</a:t>
            </a:r>
          </a:p>
          <a:p>
            <a:r>
              <a:rPr lang="en-US" sz="1200" dirty="0"/>
              <a:t>Geographic coordinates:</a:t>
            </a:r>
          </a:p>
          <a:p>
            <a:r>
              <a:rPr lang="en-US" sz="1200" dirty="0"/>
              <a:t>	Map coordinates to detect errors</a:t>
            </a:r>
            <a:endParaRPr lang="en-US" dirty="0"/>
          </a:p>
          <a:p>
            <a:endParaRPr lang="en-US" dirty="0"/>
          </a:p>
        </p:txBody>
      </p:sp>
      <p:sp>
        <p:nvSpPr>
          <p:cNvPr id="4" name="Slide Number Placeholder 3"/>
          <p:cNvSpPr>
            <a:spLocks noGrp="1"/>
          </p:cNvSpPr>
          <p:nvPr>
            <p:ph type="sldNum" sz="quarter" idx="5"/>
          </p:nvPr>
        </p:nvSpPr>
        <p:spPr/>
        <p:txBody>
          <a:bodyPr/>
          <a:lstStyle/>
          <a:p>
            <a:fld id="{4B17EC45-F2C5-FA41-AED7-D52F7AFAAB06}" type="slidenum">
              <a:rPr lang="en-US" smtClean="0"/>
              <a:t>31</a:t>
            </a:fld>
            <a:endParaRPr lang="en-US"/>
          </a:p>
        </p:txBody>
      </p:sp>
    </p:spTree>
    <p:extLst>
      <p:ext uri="{BB962C8B-B14F-4D97-AF65-F5344CB8AC3E}">
        <p14:creationId xmlns:p14="http://schemas.microsoft.com/office/powerpoint/2010/main" val="3734815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The concepts of QA and QC are often used together and are closely related, but each has a distinct meaning. The major difference is that QA is process oriented, whereas QC is product oriented. </a:t>
            </a:r>
          </a:p>
          <a:p>
            <a:endParaRPr lang="en-US" dirty="0"/>
          </a:p>
        </p:txBody>
      </p:sp>
      <p:sp>
        <p:nvSpPr>
          <p:cNvPr id="4" name="Slide Number Placeholder 3"/>
          <p:cNvSpPr>
            <a:spLocks noGrp="1"/>
          </p:cNvSpPr>
          <p:nvPr>
            <p:ph type="sldNum" sz="quarter" idx="5"/>
          </p:nvPr>
        </p:nvSpPr>
        <p:spPr/>
        <p:txBody>
          <a:bodyPr/>
          <a:lstStyle/>
          <a:p>
            <a:fld id="{4B17EC45-F2C5-FA41-AED7-D52F7AFAAB06}" type="slidenum">
              <a:rPr lang="en-US" smtClean="0"/>
              <a:t>8</a:t>
            </a:fld>
            <a:endParaRPr lang="en-US"/>
          </a:p>
        </p:txBody>
      </p:sp>
    </p:spTree>
    <p:extLst>
      <p:ext uri="{BB962C8B-B14F-4D97-AF65-F5344CB8AC3E}">
        <p14:creationId xmlns:p14="http://schemas.microsoft.com/office/powerpoint/2010/main" val="31172118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17EC45-F2C5-FA41-AED7-D52F7AFAAB06}" type="slidenum">
              <a:rPr lang="en-US" smtClean="0"/>
              <a:t>32</a:t>
            </a:fld>
            <a:endParaRPr lang="en-US"/>
          </a:p>
        </p:txBody>
      </p:sp>
    </p:spTree>
    <p:extLst>
      <p:ext uri="{BB962C8B-B14F-4D97-AF65-F5344CB8AC3E}">
        <p14:creationId xmlns:p14="http://schemas.microsoft.com/office/powerpoint/2010/main" val="19186527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thing – you wont make too many</a:t>
            </a:r>
          </a:p>
        </p:txBody>
      </p:sp>
      <p:sp>
        <p:nvSpPr>
          <p:cNvPr id="4" name="Slide Number Placeholder 3"/>
          <p:cNvSpPr>
            <a:spLocks noGrp="1"/>
          </p:cNvSpPr>
          <p:nvPr>
            <p:ph type="sldNum" sz="quarter" idx="5"/>
          </p:nvPr>
        </p:nvSpPr>
        <p:spPr/>
        <p:txBody>
          <a:bodyPr/>
          <a:lstStyle/>
          <a:p>
            <a:fld id="{4B17EC45-F2C5-FA41-AED7-D52F7AFAAB06}" type="slidenum">
              <a:rPr lang="en-US" smtClean="0"/>
              <a:t>33</a:t>
            </a:fld>
            <a:endParaRPr lang="en-US"/>
          </a:p>
        </p:txBody>
      </p:sp>
    </p:spTree>
    <p:extLst>
      <p:ext uri="{BB962C8B-B14F-4D97-AF65-F5344CB8AC3E}">
        <p14:creationId xmlns:p14="http://schemas.microsoft.com/office/powerpoint/2010/main" val="30641276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17EC45-F2C5-FA41-AED7-D52F7AFAAB06}" type="slidenum">
              <a:rPr lang="en-US" smtClean="0"/>
              <a:t>9</a:t>
            </a:fld>
            <a:endParaRPr lang="en-US"/>
          </a:p>
        </p:txBody>
      </p:sp>
    </p:spTree>
    <p:extLst>
      <p:ext uri="{BB962C8B-B14F-4D97-AF65-F5344CB8AC3E}">
        <p14:creationId xmlns:p14="http://schemas.microsoft.com/office/powerpoint/2010/main" val="3731545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Quality Assurance is all about minimizing those mistakes – preventing them from entering the dataset in the first place. Strategies for preventing errors from entering a dataset will be the focus of the next two weeks (and another session later on in the semester).</a:t>
            </a:r>
          </a:p>
          <a:p>
            <a:endParaRPr lang="en-US" dirty="0"/>
          </a:p>
          <a:p>
            <a:r>
              <a:rPr lang="en-US" dirty="0"/>
              <a:t>Before data collection: this is things like checking equipment to make sure it’s working, that it is properly calibrated so that </a:t>
            </a:r>
            <a:r>
              <a:rPr lang="en-US" dirty="0" err="1"/>
              <a:t>measurments</a:t>
            </a:r>
            <a:r>
              <a:rPr lang="en-US" dirty="0"/>
              <a:t> are accurate, having extra batteries, using checklists to make sure you have all the equipment you need to collect data accurately – be it notebook and pencil, or a recorder, a video camera, or whatever. It also means a clear plan for recording and backing up field data (remember that? We already discussed it). If you’re collecting data using instruments, be sure </a:t>
            </a:r>
            <a:r>
              <a:rPr lang="en-US" dirty="0" err="1"/>
              <a:t>oyu</a:t>
            </a:r>
            <a:r>
              <a:rPr lang="en-US" dirty="0"/>
              <a:t> have standards for calibration. Same with balances, thermometers, etc.</a:t>
            </a:r>
          </a:p>
        </p:txBody>
      </p:sp>
      <p:sp>
        <p:nvSpPr>
          <p:cNvPr id="4" name="Slide Number Placeholder 3"/>
          <p:cNvSpPr>
            <a:spLocks noGrp="1"/>
          </p:cNvSpPr>
          <p:nvPr>
            <p:ph type="sldNum" sz="quarter" idx="5"/>
          </p:nvPr>
        </p:nvSpPr>
        <p:spPr/>
        <p:txBody>
          <a:bodyPr/>
          <a:lstStyle/>
          <a:p>
            <a:fld id="{4B17EC45-F2C5-FA41-AED7-D52F7AFAAB06}" type="slidenum">
              <a:rPr lang="en-US" smtClean="0"/>
              <a:t>10</a:t>
            </a:fld>
            <a:endParaRPr lang="en-US"/>
          </a:p>
        </p:txBody>
      </p:sp>
    </p:spTree>
    <p:extLst>
      <p:ext uri="{BB962C8B-B14F-4D97-AF65-F5344CB8AC3E}">
        <p14:creationId xmlns:p14="http://schemas.microsoft.com/office/powerpoint/2010/main" val="2392498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talk about Quality Assurance DURING data collection in a few weeks so let’s leave that aside for now. It’s actually one of my favorite topics, so be prepared…</a:t>
            </a:r>
          </a:p>
        </p:txBody>
      </p:sp>
      <p:sp>
        <p:nvSpPr>
          <p:cNvPr id="4" name="Slide Number Placeholder 3"/>
          <p:cNvSpPr>
            <a:spLocks noGrp="1"/>
          </p:cNvSpPr>
          <p:nvPr>
            <p:ph type="sldNum" sz="quarter" idx="5"/>
          </p:nvPr>
        </p:nvSpPr>
        <p:spPr/>
        <p:txBody>
          <a:bodyPr/>
          <a:lstStyle/>
          <a:p>
            <a:fld id="{4B17EC45-F2C5-FA41-AED7-D52F7AFAAB06}" type="slidenum">
              <a:rPr lang="en-US" smtClean="0"/>
              <a:t>11</a:t>
            </a:fld>
            <a:endParaRPr lang="en-US"/>
          </a:p>
        </p:txBody>
      </p:sp>
    </p:spTree>
    <p:extLst>
      <p:ext uri="{BB962C8B-B14F-4D97-AF65-F5344CB8AC3E}">
        <p14:creationId xmlns:p14="http://schemas.microsoft.com/office/powerpoint/2010/main" val="42608595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entry is where a MOST mistakes get into your data files.  It is repetitive, boring, and we often rush through it to get to the fun part…data analysis!  And this is exactly why mistakes get in there. </a:t>
            </a:r>
          </a:p>
        </p:txBody>
      </p:sp>
      <p:sp>
        <p:nvSpPr>
          <p:cNvPr id="4" name="Slide Number Placeholder 3"/>
          <p:cNvSpPr>
            <a:spLocks noGrp="1"/>
          </p:cNvSpPr>
          <p:nvPr>
            <p:ph type="sldNum" sz="quarter" idx="5"/>
          </p:nvPr>
        </p:nvSpPr>
        <p:spPr/>
        <p:txBody>
          <a:bodyPr/>
          <a:lstStyle/>
          <a:p>
            <a:fld id="{4B17EC45-F2C5-FA41-AED7-D52F7AFAAB06}" type="slidenum">
              <a:rPr lang="en-US" smtClean="0"/>
              <a:t>13</a:t>
            </a:fld>
            <a:endParaRPr lang="en-US"/>
          </a:p>
        </p:txBody>
      </p:sp>
    </p:spTree>
    <p:extLst>
      <p:ext uri="{BB962C8B-B14F-4D97-AF65-F5344CB8AC3E}">
        <p14:creationId xmlns:p14="http://schemas.microsoft.com/office/powerpoint/2010/main" val="1769599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Three things going here are problematic: the music in the headphones, the soccer game in the TV on the TV on the wall, and how this person is entering data.</a:t>
            </a:r>
          </a:p>
        </p:txBody>
      </p:sp>
      <p:sp>
        <p:nvSpPr>
          <p:cNvPr id="4" name="Slide Number Placeholder 3"/>
          <p:cNvSpPr>
            <a:spLocks noGrp="1"/>
          </p:cNvSpPr>
          <p:nvPr>
            <p:ph type="sldNum" sz="quarter" idx="5"/>
          </p:nvPr>
        </p:nvSpPr>
        <p:spPr/>
        <p:txBody>
          <a:bodyPr/>
          <a:lstStyle/>
          <a:p>
            <a:fld id="{4B17EC45-F2C5-FA41-AED7-D52F7AFAAB06}" type="slidenum">
              <a:rPr lang="en-US" smtClean="0"/>
              <a:t>14</a:t>
            </a:fld>
            <a:endParaRPr lang="en-US"/>
          </a:p>
        </p:txBody>
      </p:sp>
    </p:spTree>
    <p:extLst>
      <p:ext uri="{BB962C8B-B14F-4D97-AF65-F5344CB8AC3E}">
        <p14:creationId xmlns:p14="http://schemas.microsoft.com/office/powerpoint/2010/main" val="4182281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you he’s probably entering data </a:t>
            </a:r>
            <a:r>
              <a:rPr lang="en-US" dirty="0" err="1"/>
              <a:t>iusing</a:t>
            </a:r>
            <a:r>
              <a:rPr lang="en-US" dirty="0"/>
              <a:t> one of these keyboards with </a:t>
            </a:r>
            <a:r>
              <a:rPr lang="en-US" dirty="0" err="1"/>
              <a:t>numeic</a:t>
            </a:r>
            <a:r>
              <a:rPr lang="en-US" dirty="0"/>
              <a:t> keypad…and we’ve used these so much we;’</a:t>
            </a:r>
            <a:r>
              <a:rPr lang="en-US" dirty="0" err="1"/>
              <a:t>ve</a:t>
            </a:r>
            <a:r>
              <a:rPr lang="en-US" dirty="0"/>
              <a:t> memorized the position of the keys and can fly through the typing.</a:t>
            </a:r>
          </a:p>
        </p:txBody>
      </p:sp>
      <p:sp>
        <p:nvSpPr>
          <p:cNvPr id="4" name="Slide Number Placeholder 3"/>
          <p:cNvSpPr>
            <a:spLocks noGrp="1"/>
          </p:cNvSpPr>
          <p:nvPr>
            <p:ph type="sldNum" sz="quarter" idx="5"/>
          </p:nvPr>
        </p:nvSpPr>
        <p:spPr/>
        <p:txBody>
          <a:bodyPr/>
          <a:lstStyle/>
          <a:p>
            <a:fld id="{4B17EC45-F2C5-FA41-AED7-D52F7AFAAB06}" type="slidenum">
              <a:rPr lang="en-US" smtClean="0"/>
              <a:t>15</a:t>
            </a:fld>
            <a:endParaRPr lang="en-US"/>
          </a:p>
        </p:txBody>
      </p:sp>
    </p:spTree>
    <p:extLst>
      <p:ext uri="{BB962C8B-B14F-4D97-AF65-F5344CB8AC3E}">
        <p14:creationId xmlns:p14="http://schemas.microsoft.com/office/powerpoint/2010/main" val="3458526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IS HOW MISTAKES GET IN _ WE’RE LOOKING AT THE DATA SHEET&lt; AND NOT THE MONITOR OR OUR HANDS.</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4B17EC45-F2C5-FA41-AED7-D52F7AFAAB06}" type="slidenum">
              <a:rPr lang="en-US" smtClean="0"/>
              <a:t>16</a:t>
            </a:fld>
            <a:endParaRPr lang="en-US"/>
          </a:p>
        </p:txBody>
      </p:sp>
    </p:spTree>
    <p:extLst>
      <p:ext uri="{BB962C8B-B14F-4D97-AF65-F5344CB8AC3E}">
        <p14:creationId xmlns:p14="http://schemas.microsoft.com/office/powerpoint/2010/main" val="1854884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44D97-8296-B348-96D6-C6C06314C0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875B5E-BB17-9B41-B179-5F506415A7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545670F-617B-4640-B311-CEF4635AFE2B}"/>
              </a:ext>
            </a:extLst>
          </p:cNvPr>
          <p:cNvSpPr>
            <a:spLocks noGrp="1"/>
          </p:cNvSpPr>
          <p:nvPr>
            <p:ph type="dt" sz="half" idx="10"/>
          </p:nvPr>
        </p:nvSpPr>
        <p:spPr/>
        <p:txBody>
          <a:bodyPr/>
          <a:lstStyle/>
          <a:p>
            <a:fld id="{47E891D4-4D0D-154A-9733-19692ABFD24A}" type="datetimeFigureOut">
              <a:rPr lang="en-US" smtClean="0"/>
              <a:t>2/11/21</a:t>
            </a:fld>
            <a:endParaRPr lang="en-US"/>
          </a:p>
        </p:txBody>
      </p:sp>
      <p:sp>
        <p:nvSpPr>
          <p:cNvPr id="5" name="Footer Placeholder 4">
            <a:extLst>
              <a:ext uri="{FF2B5EF4-FFF2-40B4-BE49-F238E27FC236}">
                <a16:creationId xmlns:a16="http://schemas.microsoft.com/office/drawing/2014/main" id="{72597C28-6093-034F-8CA0-924A07FCD3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B0C3D1-8A1B-1C4F-9F59-E1CA931551A9}"/>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1037207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5BD8A-FC72-D24D-89FB-1BC126006C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5BFC67-4F70-CD4B-B4B6-7403E7F8A9E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69E652-3170-A445-A1EB-D0663E9D4CB5}"/>
              </a:ext>
            </a:extLst>
          </p:cNvPr>
          <p:cNvSpPr>
            <a:spLocks noGrp="1"/>
          </p:cNvSpPr>
          <p:nvPr>
            <p:ph type="dt" sz="half" idx="10"/>
          </p:nvPr>
        </p:nvSpPr>
        <p:spPr/>
        <p:txBody>
          <a:bodyPr/>
          <a:lstStyle/>
          <a:p>
            <a:fld id="{47E891D4-4D0D-154A-9733-19692ABFD24A}" type="datetimeFigureOut">
              <a:rPr lang="en-US" smtClean="0"/>
              <a:t>2/11/21</a:t>
            </a:fld>
            <a:endParaRPr lang="en-US"/>
          </a:p>
        </p:txBody>
      </p:sp>
      <p:sp>
        <p:nvSpPr>
          <p:cNvPr id="5" name="Footer Placeholder 4">
            <a:extLst>
              <a:ext uri="{FF2B5EF4-FFF2-40B4-BE49-F238E27FC236}">
                <a16:creationId xmlns:a16="http://schemas.microsoft.com/office/drawing/2014/main" id="{D8163241-723D-D948-A3EB-3FB4EE6ECE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937650-2024-B74F-9818-30D73FC5A115}"/>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443771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5EA3CC-87FE-FE4E-ADE9-997C6CFA38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C3EF2F-CC62-284B-AC2A-259E32A30B0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DE9DE7-DBD0-824B-B242-DA5FFDFD1D1D}"/>
              </a:ext>
            </a:extLst>
          </p:cNvPr>
          <p:cNvSpPr>
            <a:spLocks noGrp="1"/>
          </p:cNvSpPr>
          <p:nvPr>
            <p:ph type="dt" sz="half" idx="10"/>
          </p:nvPr>
        </p:nvSpPr>
        <p:spPr/>
        <p:txBody>
          <a:bodyPr/>
          <a:lstStyle/>
          <a:p>
            <a:fld id="{47E891D4-4D0D-154A-9733-19692ABFD24A}" type="datetimeFigureOut">
              <a:rPr lang="en-US" smtClean="0"/>
              <a:t>2/11/21</a:t>
            </a:fld>
            <a:endParaRPr lang="en-US"/>
          </a:p>
        </p:txBody>
      </p:sp>
      <p:sp>
        <p:nvSpPr>
          <p:cNvPr id="5" name="Footer Placeholder 4">
            <a:extLst>
              <a:ext uri="{FF2B5EF4-FFF2-40B4-BE49-F238E27FC236}">
                <a16:creationId xmlns:a16="http://schemas.microsoft.com/office/drawing/2014/main" id="{C38EDD6B-09AA-654E-9CFE-4D5F31CA74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3BFA78-CA56-E44D-9743-D0BF9DED5584}"/>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2406438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241-7D16-FA48-89CA-930B4FCA5B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15BFF6-FF69-8044-8354-933A8145861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31E26B-E1FD-3040-BFB8-255F542AC13C}"/>
              </a:ext>
            </a:extLst>
          </p:cNvPr>
          <p:cNvSpPr>
            <a:spLocks noGrp="1"/>
          </p:cNvSpPr>
          <p:nvPr>
            <p:ph type="dt" sz="half" idx="10"/>
          </p:nvPr>
        </p:nvSpPr>
        <p:spPr/>
        <p:txBody>
          <a:bodyPr/>
          <a:lstStyle/>
          <a:p>
            <a:fld id="{47E891D4-4D0D-154A-9733-19692ABFD24A}" type="datetimeFigureOut">
              <a:rPr lang="en-US" smtClean="0"/>
              <a:t>2/11/21</a:t>
            </a:fld>
            <a:endParaRPr lang="en-US"/>
          </a:p>
        </p:txBody>
      </p:sp>
      <p:sp>
        <p:nvSpPr>
          <p:cNvPr id="5" name="Footer Placeholder 4">
            <a:extLst>
              <a:ext uri="{FF2B5EF4-FFF2-40B4-BE49-F238E27FC236}">
                <a16:creationId xmlns:a16="http://schemas.microsoft.com/office/drawing/2014/main" id="{0010081A-99AB-F940-9D71-B783A76B75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2FA4A2-7AC5-DC40-B762-7A105239A363}"/>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2028749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969D1-B588-1747-8001-61B79D01A4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A8693DD-8E68-CD45-978E-50152CF458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A83AF1A-809F-0445-8C69-5B793BB3AE4B}"/>
              </a:ext>
            </a:extLst>
          </p:cNvPr>
          <p:cNvSpPr>
            <a:spLocks noGrp="1"/>
          </p:cNvSpPr>
          <p:nvPr>
            <p:ph type="dt" sz="half" idx="10"/>
          </p:nvPr>
        </p:nvSpPr>
        <p:spPr/>
        <p:txBody>
          <a:bodyPr/>
          <a:lstStyle/>
          <a:p>
            <a:fld id="{47E891D4-4D0D-154A-9733-19692ABFD24A}" type="datetimeFigureOut">
              <a:rPr lang="en-US" smtClean="0"/>
              <a:t>2/11/21</a:t>
            </a:fld>
            <a:endParaRPr lang="en-US"/>
          </a:p>
        </p:txBody>
      </p:sp>
      <p:sp>
        <p:nvSpPr>
          <p:cNvPr id="5" name="Footer Placeholder 4">
            <a:extLst>
              <a:ext uri="{FF2B5EF4-FFF2-40B4-BE49-F238E27FC236}">
                <a16:creationId xmlns:a16="http://schemas.microsoft.com/office/drawing/2014/main" id="{76271F2B-C6F2-F446-98B2-AA0C7326D7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1543B0-64A1-4545-A61F-D0BF3B4ED547}"/>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31050877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AA2D8-61DB-E546-9BE3-AB6D078C38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C3B84E-BCA9-3547-B4CF-20F845A035E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B5C2B41-73F9-6E4E-9B71-4234C847B3E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CE7D48C-61B0-B240-A92E-C15C7A085D84}"/>
              </a:ext>
            </a:extLst>
          </p:cNvPr>
          <p:cNvSpPr>
            <a:spLocks noGrp="1"/>
          </p:cNvSpPr>
          <p:nvPr>
            <p:ph type="dt" sz="half" idx="10"/>
          </p:nvPr>
        </p:nvSpPr>
        <p:spPr/>
        <p:txBody>
          <a:bodyPr/>
          <a:lstStyle/>
          <a:p>
            <a:fld id="{47E891D4-4D0D-154A-9733-19692ABFD24A}" type="datetimeFigureOut">
              <a:rPr lang="en-US" smtClean="0"/>
              <a:t>2/11/21</a:t>
            </a:fld>
            <a:endParaRPr lang="en-US"/>
          </a:p>
        </p:txBody>
      </p:sp>
      <p:sp>
        <p:nvSpPr>
          <p:cNvPr id="6" name="Footer Placeholder 5">
            <a:extLst>
              <a:ext uri="{FF2B5EF4-FFF2-40B4-BE49-F238E27FC236}">
                <a16:creationId xmlns:a16="http://schemas.microsoft.com/office/drawing/2014/main" id="{E9292D2F-832E-F549-9462-DCAC531EF8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87B7A4-5CBA-CA41-A832-680DFCA6C3C2}"/>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853885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D0976-29FC-2A44-A6CB-A60D04426A4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3232E47-D869-DF4E-959E-7877143DBB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5B3A6C3-59BD-774B-930B-E829068F812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0B007A8-988B-C146-96F7-125786E9A1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DFFCC22-34A6-8243-BC7A-2C9CB3AD87E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3D6D26A-7366-E04A-9CFD-FA396982AF82}"/>
              </a:ext>
            </a:extLst>
          </p:cNvPr>
          <p:cNvSpPr>
            <a:spLocks noGrp="1"/>
          </p:cNvSpPr>
          <p:nvPr>
            <p:ph type="dt" sz="half" idx="10"/>
          </p:nvPr>
        </p:nvSpPr>
        <p:spPr/>
        <p:txBody>
          <a:bodyPr/>
          <a:lstStyle/>
          <a:p>
            <a:fld id="{47E891D4-4D0D-154A-9733-19692ABFD24A}" type="datetimeFigureOut">
              <a:rPr lang="en-US" smtClean="0"/>
              <a:t>2/11/21</a:t>
            </a:fld>
            <a:endParaRPr lang="en-US"/>
          </a:p>
        </p:txBody>
      </p:sp>
      <p:sp>
        <p:nvSpPr>
          <p:cNvPr id="8" name="Footer Placeholder 7">
            <a:extLst>
              <a:ext uri="{FF2B5EF4-FFF2-40B4-BE49-F238E27FC236}">
                <a16:creationId xmlns:a16="http://schemas.microsoft.com/office/drawing/2014/main" id="{57E328D1-1A9E-B147-A698-21E10B657C8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9BF158-AFB2-2946-B135-24581A2EDC02}"/>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4082033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D942E-E2DE-C649-B248-09651620D4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58876A7-DC56-0A4F-A05C-D4C44DFD4A16}"/>
              </a:ext>
            </a:extLst>
          </p:cNvPr>
          <p:cNvSpPr>
            <a:spLocks noGrp="1"/>
          </p:cNvSpPr>
          <p:nvPr>
            <p:ph type="dt" sz="half" idx="10"/>
          </p:nvPr>
        </p:nvSpPr>
        <p:spPr/>
        <p:txBody>
          <a:bodyPr/>
          <a:lstStyle/>
          <a:p>
            <a:fld id="{47E891D4-4D0D-154A-9733-19692ABFD24A}" type="datetimeFigureOut">
              <a:rPr lang="en-US" smtClean="0"/>
              <a:t>2/11/21</a:t>
            </a:fld>
            <a:endParaRPr lang="en-US"/>
          </a:p>
        </p:txBody>
      </p:sp>
      <p:sp>
        <p:nvSpPr>
          <p:cNvPr id="4" name="Footer Placeholder 3">
            <a:extLst>
              <a:ext uri="{FF2B5EF4-FFF2-40B4-BE49-F238E27FC236}">
                <a16:creationId xmlns:a16="http://schemas.microsoft.com/office/drawing/2014/main" id="{EC182DB1-05F2-FA4F-BFED-B1470D4578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1C4F9B3-57CD-C24A-B7A9-182EAF2B4D33}"/>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2637597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8A5711-C39A-B443-939C-2BDC45E64B41}"/>
              </a:ext>
            </a:extLst>
          </p:cNvPr>
          <p:cNvSpPr>
            <a:spLocks noGrp="1"/>
          </p:cNvSpPr>
          <p:nvPr>
            <p:ph type="dt" sz="half" idx="10"/>
          </p:nvPr>
        </p:nvSpPr>
        <p:spPr/>
        <p:txBody>
          <a:bodyPr/>
          <a:lstStyle/>
          <a:p>
            <a:fld id="{47E891D4-4D0D-154A-9733-19692ABFD24A}" type="datetimeFigureOut">
              <a:rPr lang="en-US" smtClean="0"/>
              <a:t>2/11/21</a:t>
            </a:fld>
            <a:endParaRPr lang="en-US"/>
          </a:p>
        </p:txBody>
      </p:sp>
      <p:sp>
        <p:nvSpPr>
          <p:cNvPr id="3" name="Footer Placeholder 2">
            <a:extLst>
              <a:ext uri="{FF2B5EF4-FFF2-40B4-BE49-F238E27FC236}">
                <a16:creationId xmlns:a16="http://schemas.microsoft.com/office/drawing/2014/main" id="{7FC18340-23AB-4441-A291-28005CEAD8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6C65EE3-4ED9-2343-AC82-F171C6FCF7C3}"/>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2369140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1B1FE-A6F6-6544-8CC4-10BB290918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830DB3-4C8C-8446-BEC9-E3BDE5266D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597A4B8-64CA-B043-8414-F703FADE55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AB08376-D8CC-1D46-93A3-1BB21A300A92}"/>
              </a:ext>
            </a:extLst>
          </p:cNvPr>
          <p:cNvSpPr>
            <a:spLocks noGrp="1"/>
          </p:cNvSpPr>
          <p:nvPr>
            <p:ph type="dt" sz="half" idx="10"/>
          </p:nvPr>
        </p:nvSpPr>
        <p:spPr/>
        <p:txBody>
          <a:bodyPr/>
          <a:lstStyle/>
          <a:p>
            <a:fld id="{47E891D4-4D0D-154A-9733-19692ABFD24A}" type="datetimeFigureOut">
              <a:rPr lang="en-US" smtClean="0"/>
              <a:t>2/11/21</a:t>
            </a:fld>
            <a:endParaRPr lang="en-US"/>
          </a:p>
        </p:txBody>
      </p:sp>
      <p:sp>
        <p:nvSpPr>
          <p:cNvPr id="6" name="Footer Placeholder 5">
            <a:extLst>
              <a:ext uri="{FF2B5EF4-FFF2-40B4-BE49-F238E27FC236}">
                <a16:creationId xmlns:a16="http://schemas.microsoft.com/office/drawing/2014/main" id="{55630F9B-1508-EF46-9A49-04D61FC98E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8B0ABC-D7BB-7D4C-AC2A-E69587B5BEF7}"/>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13628881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C350D-D89B-AF4B-B0E6-ED0E22C189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AC4894-4C54-A745-AF77-8832BD907A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1C891C-60DB-DB4F-9D7E-FC4C24D410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68470AA-D8E0-684B-8BC0-889F03783689}"/>
              </a:ext>
            </a:extLst>
          </p:cNvPr>
          <p:cNvSpPr>
            <a:spLocks noGrp="1"/>
          </p:cNvSpPr>
          <p:nvPr>
            <p:ph type="dt" sz="half" idx="10"/>
          </p:nvPr>
        </p:nvSpPr>
        <p:spPr/>
        <p:txBody>
          <a:bodyPr/>
          <a:lstStyle/>
          <a:p>
            <a:fld id="{47E891D4-4D0D-154A-9733-19692ABFD24A}" type="datetimeFigureOut">
              <a:rPr lang="en-US" smtClean="0"/>
              <a:t>2/11/21</a:t>
            </a:fld>
            <a:endParaRPr lang="en-US"/>
          </a:p>
        </p:txBody>
      </p:sp>
      <p:sp>
        <p:nvSpPr>
          <p:cNvPr id="6" name="Footer Placeholder 5">
            <a:extLst>
              <a:ext uri="{FF2B5EF4-FFF2-40B4-BE49-F238E27FC236}">
                <a16:creationId xmlns:a16="http://schemas.microsoft.com/office/drawing/2014/main" id="{09F14A31-041B-064D-987F-EE1C100100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8C3A1D-D007-864D-956A-C14772442741}"/>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1879066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E786BC-FBEB-EF4E-A73C-E9D4AA9F1C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7EE020-7398-1042-9A9C-BE250178F6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19CBD1-8B5E-4949-871E-404AEEAA2A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E891D4-4D0D-154A-9733-19692ABFD24A}" type="datetimeFigureOut">
              <a:rPr lang="en-US" smtClean="0"/>
              <a:t>2/11/21</a:t>
            </a:fld>
            <a:endParaRPr lang="en-US"/>
          </a:p>
        </p:txBody>
      </p:sp>
      <p:sp>
        <p:nvSpPr>
          <p:cNvPr id="5" name="Footer Placeholder 4">
            <a:extLst>
              <a:ext uri="{FF2B5EF4-FFF2-40B4-BE49-F238E27FC236}">
                <a16:creationId xmlns:a16="http://schemas.microsoft.com/office/drawing/2014/main" id="{7D5667FD-DE4A-D14C-A444-5E0BCB1B32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17350A7-BA8D-494B-8596-454BC934B9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3A965C-2AAF-6149-8397-B1264EB3CC98}" type="slidenum">
              <a:rPr lang="en-US" smtClean="0"/>
              <a:t>‹#›</a:t>
            </a:fld>
            <a:endParaRPr lang="en-US"/>
          </a:p>
        </p:txBody>
      </p:sp>
    </p:spTree>
    <p:extLst>
      <p:ext uri="{BB962C8B-B14F-4D97-AF65-F5344CB8AC3E}">
        <p14:creationId xmlns:p14="http://schemas.microsoft.com/office/powerpoint/2010/main" val="784899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38.png"/><Relationship Id="rId4" Type="http://schemas.openxmlformats.org/officeDocument/2006/relationships/image" Target="../media/image37.png"/></Relationships>
</file>

<file path=ppt/slides/_rels/slide25.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Layout" Target="../slideLayouts/slideLayout7.xml"/><Relationship Id="rId5" Type="http://schemas.openxmlformats.org/officeDocument/2006/relationships/image" Target="../media/image42.svg"/><Relationship Id="rId4" Type="http://schemas.openxmlformats.org/officeDocument/2006/relationships/image" Target="../media/image4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45.png"/></Relationships>
</file>

<file path=ppt/slides/_rels/slide3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48.jpeg"/><Relationship Id="rId4" Type="http://schemas.openxmlformats.org/officeDocument/2006/relationships/image" Target="../media/image47.jpeg"/></Relationships>
</file>

<file path=ppt/slides/_rels/slide32.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8.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2.sv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slides/_rels/slide9.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jpeg"/><Relationship Id="rId7"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22.jpeg"/><Relationship Id="rId5" Type="http://schemas.openxmlformats.org/officeDocument/2006/relationships/image" Target="../media/image21.jpeg"/><Relationship Id="rId10" Type="http://schemas.openxmlformats.org/officeDocument/2006/relationships/image" Target="../media/image26.svg"/><Relationship Id="rId4" Type="http://schemas.openxmlformats.org/officeDocument/2006/relationships/image" Target="../media/image20.png"/><Relationship Id="rId9"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21163CE-E569-B443-9BE6-E0E4ED0E8A44}"/>
              </a:ext>
            </a:extLst>
          </p:cNvPr>
          <p:cNvSpPr txBox="1"/>
          <p:nvPr/>
        </p:nvSpPr>
        <p:spPr>
          <a:xfrm>
            <a:off x="0" y="375270"/>
            <a:ext cx="12192000" cy="1631216"/>
          </a:xfrm>
          <a:prstGeom prst="rect">
            <a:avLst/>
          </a:prstGeom>
          <a:noFill/>
        </p:spPr>
        <p:txBody>
          <a:bodyPr wrap="square" rtlCol="0">
            <a:spAutoFit/>
          </a:bodyPr>
          <a:lstStyle/>
          <a:p>
            <a:pPr algn="ctr"/>
            <a:r>
              <a:rPr lang="en-US" sz="10000" dirty="0">
                <a:solidFill>
                  <a:srgbClr val="002060"/>
                </a:solidFill>
                <a:latin typeface="American Typewriter" panose="02090604020004020304" pitchFamily="18" charset="77"/>
              </a:rPr>
              <a:t>QA/QC</a:t>
            </a:r>
          </a:p>
        </p:txBody>
      </p:sp>
      <p:sp>
        <p:nvSpPr>
          <p:cNvPr id="14" name="Rectangle 13">
            <a:extLst>
              <a:ext uri="{FF2B5EF4-FFF2-40B4-BE49-F238E27FC236}">
                <a16:creationId xmlns:a16="http://schemas.microsoft.com/office/drawing/2014/main" id="{2F1B8006-364F-BD4E-B4C5-DF71CE1F0145}"/>
              </a:ext>
            </a:extLst>
          </p:cNvPr>
          <p:cNvSpPr/>
          <p:nvPr/>
        </p:nvSpPr>
        <p:spPr>
          <a:xfrm>
            <a:off x="0" y="2852565"/>
            <a:ext cx="12192000" cy="861774"/>
          </a:xfrm>
          <a:prstGeom prst="rect">
            <a:avLst/>
          </a:prstGeom>
        </p:spPr>
        <p:txBody>
          <a:bodyPr wrap="square">
            <a:spAutoFit/>
          </a:bodyPr>
          <a:lstStyle/>
          <a:p>
            <a:pPr algn="ctr"/>
            <a:r>
              <a:rPr lang="en-US" sz="5000" dirty="0">
                <a:solidFill>
                  <a:srgbClr val="002060"/>
                </a:solidFill>
                <a:latin typeface="American Typewriter" panose="02090604020004020304" pitchFamily="18" charset="77"/>
                <a:cs typeface="Calibri" panose="020F0502020204030204" pitchFamily="34" charset="0"/>
              </a:rPr>
              <a:t>Q</a:t>
            </a:r>
            <a:r>
              <a:rPr lang="en-US" sz="3000" dirty="0">
                <a:latin typeface="American Typewriter" panose="02090604020004020304" pitchFamily="18" charset="77"/>
                <a:cs typeface="Calibri" panose="020F0502020204030204" pitchFamily="34" charset="0"/>
              </a:rPr>
              <a:t>uality </a:t>
            </a:r>
            <a:r>
              <a:rPr lang="en-US" sz="5000" dirty="0">
                <a:solidFill>
                  <a:srgbClr val="002060"/>
                </a:solidFill>
                <a:latin typeface="American Typewriter" panose="02090604020004020304" pitchFamily="18" charset="77"/>
                <a:cs typeface="Calibri" panose="020F0502020204030204" pitchFamily="34" charset="0"/>
              </a:rPr>
              <a:t>A</a:t>
            </a:r>
            <a:r>
              <a:rPr lang="en-US" sz="3000" dirty="0">
                <a:latin typeface="American Typewriter" panose="02090604020004020304" pitchFamily="18" charset="77"/>
                <a:cs typeface="Calibri" panose="020F0502020204030204" pitchFamily="34" charset="0"/>
              </a:rPr>
              <a:t>ssurance / </a:t>
            </a:r>
            <a:r>
              <a:rPr lang="en-US" sz="5000" dirty="0">
                <a:solidFill>
                  <a:srgbClr val="002060"/>
                </a:solidFill>
                <a:latin typeface="American Typewriter" panose="02090604020004020304" pitchFamily="18" charset="77"/>
                <a:cs typeface="Calibri" panose="020F0502020204030204" pitchFamily="34" charset="0"/>
              </a:rPr>
              <a:t>Q</a:t>
            </a:r>
            <a:r>
              <a:rPr lang="en-US" sz="3000" dirty="0">
                <a:latin typeface="American Typewriter" panose="02090604020004020304" pitchFamily="18" charset="77"/>
                <a:cs typeface="Calibri" panose="020F0502020204030204" pitchFamily="34" charset="0"/>
              </a:rPr>
              <a:t>uality </a:t>
            </a:r>
            <a:r>
              <a:rPr lang="en-US" sz="5000" dirty="0">
                <a:solidFill>
                  <a:srgbClr val="002060"/>
                </a:solidFill>
                <a:latin typeface="American Typewriter" panose="02090604020004020304" pitchFamily="18" charset="77"/>
                <a:cs typeface="Calibri" panose="020F0502020204030204" pitchFamily="34" charset="0"/>
              </a:rPr>
              <a:t>C</a:t>
            </a:r>
            <a:r>
              <a:rPr lang="en-US" sz="3000" dirty="0">
                <a:latin typeface="American Typewriter" panose="02090604020004020304" pitchFamily="18" charset="77"/>
                <a:cs typeface="Calibri" panose="020F0502020204030204" pitchFamily="34" charset="0"/>
              </a:rPr>
              <a:t>ontrol</a:t>
            </a:r>
            <a:endParaRPr lang="en-US" sz="3000" i="1" dirty="0">
              <a:latin typeface="American Typewriter" panose="02090604020004020304" pitchFamily="18" charset="77"/>
              <a:cs typeface="Calibri" panose="020F0502020204030204" pitchFamily="34" charset="0"/>
            </a:endParaRPr>
          </a:p>
        </p:txBody>
      </p:sp>
    </p:spTree>
    <p:extLst>
      <p:ext uri="{BB962C8B-B14F-4D97-AF65-F5344CB8AC3E}">
        <p14:creationId xmlns:p14="http://schemas.microsoft.com/office/powerpoint/2010/main" val="2730211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top view photo of white DJI Phantom Spark drone with accessories and action camera">
            <a:extLst>
              <a:ext uri="{FF2B5EF4-FFF2-40B4-BE49-F238E27FC236}">
                <a16:creationId xmlns:a16="http://schemas.microsoft.com/office/drawing/2014/main" id="{F425F08C-48CC-5E44-80BF-E53D4943154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870" b="16130"/>
          <a:stretch/>
        </p:blipFill>
        <p:spPr bwMode="auto">
          <a:xfrm>
            <a:off x="-3047" y="10"/>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83AC811-6060-6040-B9F6-EE1C0794284F}"/>
              </a:ext>
            </a:extLst>
          </p:cNvPr>
          <p:cNvSpPr/>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lnSpc>
                <a:spcPct val="90000"/>
              </a:lnSpc>
              <a:spcBef>
                <a:spcPct val="0"/>
              </a:spcBef>
              <a:spcAft>
                <a:spcPts val="600"/>
              </a:spcAft>
            </a:pPr>
            <a:r>
              <a:rPr lang="en-US" sz="5200">
                <a:solidFill>
                  <a:srgbClr val="FFFFFF"/>
                </a:solidFill>
                <a:latin typeface="+mj-lt"/>
                <a:ea typeface="+mj-ea"/>
                <a:cs typeface="+mj-cs"/>
              </a:rPr>
              <a:t>Before Data Collection</a:t>
            </a:r>
          </a:p>
        </p:txBody>
      </p:sp>
    </p:spTree>
    <p:extLst>
      <p:ext uri="{BB962C8B-B14F-4D97-AF65-F5344CB8AC3E}">
        <p14:creationId xmlns:p14="http://schemas.microsoft.com/office/powerpoint/2010/main" val="36029788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99F05A7-BCB6-1A44-978F-097747B52417}"/>
              </a:ext>
            </a:extLst>
          </p:cNvPr>
          <p:cNvPicPr>
            <a:picLocks noChangeAspect="1"/>
          </p:cNvPicPr>
          <p:nvPr/>
        </p:nvPicPr>
        <p:blipFill rotWithShape="1">
          <a:blip r:embed="rId3"/>
          <a:srcRect b="443"/>
          <a:stretch/>
        </p:blipFill>
        <p:spPr>
          <a:xfrm>
            <a:off x="-3047" y="10"/>
            <a:ext cx="12191999" cy="6857990"/>
          </a:xfrm>
          <a:prstGeom prst="rect">
            <a:avLst/>
          </a:prstGeom>
        </p:spPr>
      </p:pic>
      <p:sp>
        <p:nvSpPr>
          <p:cNvPr id="20" name="Rectangle 1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4180F5F-8FE3-C04F-9171-3977DFBCD864}"/>
              </a:ext>
            </a:extLst>
          </p:cNvPr>
          <p:cNvSpPr/>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lnSpc>
                <a:spcPct val="90000"/>
              </a:lnSpc>
              <a:spcBef>
                <a:spcPct val="0"/>
              </a:spcBef>
              <a:spcAft>
                <a:spcPts val="600"/>
              </a:spcAft>
            </a:pPr>
            <a:r>
              <a:rPr lang="en-US" sz="5200">
                <a:solidFill>
                  <a:srgbClr val="FFFFFF"/>
                </a:solidFill>
                <a:latin typeface="+mj-lt"/>
                <a:ea typeface="+mj-ea"/>
                <a:cs typeface="+mj-cs"/>
              </a:rPr>
              <a:t>During Data Collection</a:t>
            </a:r>
          </a:p>
        </p:txBody>
      </p:sp>
    </p:spTree>
    <p:extLst>
      <p:ext uri="{BB962C8B-B14F-4D97-AF65-F5344CB8AC3E}">
        <p14:creationId xmlns:p14="http://schemas.microsoft.com/office/powerpoint/2010/main" val="363454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21163CE-E569-B443-9BE6-E0E4ED0E8A44}"/>
              </a:ext>
            </a:extLst>
          </p:cNvPr>
          <p:cNvSpPr txBox="1"/>
          <p:nvPr/>
        </p:nvSpPr>
        <p:spPr>
          <a:xfrm>
            <a:off x="0" y="375270"/>
            <a:ext cx="12192000" cy="1631216"/>
          </a:xfrm>
          <a:prstGeom prst="rect">
            <a:avLst/>
          </a:prstGeom>
          <a:noFill/>
        </p:spPr>
        <p:txBody>
          <a:bodyPr wrap="square" rtlCol="0">
            <a:spAutoFit/>
          </a:bodyPr>
          <a:lstStyle/>
          <a:p>
            <a:pPr algn="ctr"/>
            <a:r>
              <a:rPr lang="en-US" sz="10000" dirty="0">
                <a:solidFill>
                  <a:srgbClr val="002060"/>
                </a:solidFill>
                <a:latin typeface="American Typewriter" panose="02090604020004020304" pitchFamily="18" charset="77"/>
              </a:rPr>
              <a:t>QA/QC</a:t>
            </a:r>
          </a:p>
        </p:txBody>
      </p:sp>
      <p:sp>
        <p:nvSpPr>
          <p:cNvPr id="14" name="Rectangle 13">
            <a:extLst>
              <a:ext uri="{FF2B5EF4-FFF2-40B4-BE49-F238E27FC236}">
                <a16:creationId xmlns:a16="http://schemas.microsoft.com/office/drawing/2014/main" id="{2F1B8006-364F-BD4E-B4C5-DF71CE1F0145}"/>
              </a:ext>
            </a:extLst>
          </p:cNvPr>
          <p:cNvSpPr/>
          <p:nvPr/>
        </p:nvSpPr>
        <p:spPr>
          <a:xfrm>
            <a:off x="0" y="2852565"/>
            <a:ext cx="12192000" cy="861774"/>
          </a:xfrm>
          <a:prstGeom prst="rect">
            <a:avLst/>
          </a:prstGeom>
        </p:spPr>
        <p:txBody>
          <a:bodyPr wrap="square">
            <a:spAutoFit/>
          </a:bodyPr>
          <a:lstStyle/>
          <a:p>
            <a:pPr algn="ctr"/>
            <a:r>
              <a:rPr lang="en-US" sz="5000" dirty="0">
                <a:solidFill>
                  <a:srgbClr val="002060"/>
                </a:solidFill>
                <a:latin typeface="American Typewriter" panose="02090604020004020304" pitchFamily="18" charset="77"/>
                <a:cs typeface="Calibri" panose="020F0502020204030204" pitchFamily="34" charset="0"/>
              </a:rPr>
              <a:t>Q</a:t>
            </a:r>
            <a:r>
              <a:rPr lang="en-US" sz="3000" dirty="0">
                <a:latin typeface="American Typewriter" panose="02090604020004020304" pitchFamily="18" charset="77"/>
                <a:cs typeface="Calibri" panose="020F0502020204030204" pitchFamily="34" charset="0"/>
              </a:rPr>
              <a:t>uality </a:t>
            </a:r>
            <a:r>
              <a:rPr lang="en-US" sz="5000" dirty="0">
                <a:solidFill>
                  <a:srgbClr val="002060"/>
                </a:solidFill>
                <a:latin typeface="American Typewriter" panose="02090604020004020304" pitchFamily="18" charset="77"/>
                <a:cs typeface="Calibri" panose="020F0502020204030204" pitchFamily="34" charset="0"/>
              </a:rPr>
              <a:t>A</a:t>
            </a:r>
            <a:r>
              <a:rPr lang="en-US" sz="3000" dirty="0">
                <a:latin typeface="American Typewriter" panose="02090604020004020304" pitchFamily="18" charset="77"/>
                <a:cs typeface="Calibri" panose="020F0502020204030204" pitchFamily="34" charset="0"/>
              </a:rPr>
              <a:t>ssurance / </a:t>
            </a:r>
            <a:r>
              <a:rPr lang="en-US" sz="5000" dirty="0">
                <a:solidFill>
                  <a:srgbClr val="002060"/>
                </a:solidFill>
                <a:latin typeface="American Typewriter" panose="02090604020004020304" pitchFamily="18" charset="77"/>
                <a:cs typeface="Calibri" panose="020F0502020204030204" pitchFamily="34" charset="0"/>
              </a:rPr>
              <a:t>Q</a:t>
            </a:r>
            <a:r>
              <a:rPr lang="en-US" sz="3000" dirty="0">
                <a:latin typeface="American Typewriter" panose="02090604020004020304" pitchFamily="18" charset="77"/>
                <a:cs typeface="Calibri" panose="020F0502020204030204" pitchFamily="34" charset="0"/>
              </a:rPr>
              <a:t>uality </a:t>
            </a:r>
            <a:r>
              <a:rPr lang="en-US" sz="5000" dirty="0">
                <a:solidFill>
                  <a:srgbClr val="002060"/>
                </a:solidFill>
                <a:latin typeface="American Typewriter" panose="02090604020004020304" pitchFamily="18" charset="77"/>
                <a:cs typeface="Calibri" panose="020F0502020204030204" pitchFamily="34" charset="0"/>
              </a:rPr>
              <a:t>C</a:t>
            </a:r>
            <a:r>
              <a:rPr lang="en-US" sz="3000" dirty="0">
                <a:latin typeface="American Typewriter" panose="02090604020004020304" pitchFamily="18" charset="77"/>
                <a:cs typeface="Calibri" panose="020F0502020204030204" pitchFamily="34" charset="0"/>
              </a:rPr>
              <a:t>ontrol</a:t>
            </a:r>
            <a:endParaRPr lang="en-US" sz="3000" i="1" dirty="0">
              <a:latin typeface="American Typewriter" panose="02090604020004020304" pitchFamily="18" charset="77"/>
              <a:cs typeface="Calibri" panose="020F0502020204030204" pitchFamily="34" charset="0"/>
            </a:endParaRPr>
          </a:p>
        </p:txBody>
      </p:sp>
    </p:spTree>
    <p:extLst>
      <p:ext uri="{BB962C8B-B14F-4D97-AF65-F5344CB8AC3E}">
        <p14:creationId xmlns:p14="http://schemas.microsoft.com/office/powerpoint/2010/main" val="564268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4" name="Picture 8" descr="person using MacBook Pro">
            <a:extLst>
              <a:ext uri="{FF2B5EF4-FFF2-40B4-BE49-F238E27FC236}">
                <a16:creationId xmlns:a16="http://schemas.microsoft.com/office/drawing/2014/main" id="{2953F820-A110-914E-8DEA-0FAE68CEBFC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414"/>
          <a:stretch/>
        </p:blipFill>
        <p:spPr bwMode="auto">
          <a:xfrm>
            <a:off x="-3047" y="10"/>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79" name="Rectangle 7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1279275-6ADD-9740-980E-AF12C4E0D345}"/>
              </a:ext>
            </a:extLst>
          </p:cNvPr>
          <p:cNvSpPr/>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lnSpc>
                <a:spcPct val="90000"/>
              </a:lnSpc>
              <a:spcBef>
                <a:spcPct val="0"/>
              </a:spcBef>
              <a:spcAft>
                <a:spcPts val="600"/>
              </a:spcAft>
            </a:pPr>
            <a:r>
              <a:rPr lang="en-US" sz="5200">
                <a:solidFill>
                  <a:srgbClr val="FFFFFF"/>
                </a:solidFill>
                <a:latin typeface="+mj-lt"/>
                <a:ea typeface="+mj-ea"/>
                <a:cs typeface="+mj-cs"/>
              </a:rPr>
              <a:t>During Data Entry</a:t>
            </a:r>
          </a:p>
        </p:txBody>
      </p:sp>
    </p:spTree>
    <p:extLst>
      <p:ext uri="{BB962C8B-B14F-4D97-AF65-F5344CB8AC3E}">
        <p14:creationId xmlns:p14="http://schemas.microsoft.com/office/powerpoint/2010/main" val="27906979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42" name="Picture 2" descr="man in black shirt wearing black headphones">
            <a:extLst>
              <a:ext uri="{FF2B5EF4-FFF2-40B4-BE49-F238E27FC236}">
                <a16:creationId xmlns:a16="http://schemas.microsoft.com/office/drawing/2014/main" id="{48995C1F-CB73-1D4C-B906-8A6BCEA432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006" b="7740"/>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38401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13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3314" name="Picture 2" descr="silver imac beside apple magic keyboard and apple magic mouse">
            <a:extLst>
              <a:ext uri="{FF2B5EF4-FFF2-40B4-BE49-F238E27FC236}">
                <a16:creationId xmlns:a16="http://schemas.microsoft.com/office/drawing/2014/main" id="{CC9C1B0B-8501-4F4F-B451-DECF4EB0C4E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297" b="21717"/>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2129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descr="A person using a computer&#10;&#10;Description automatically generated with medium confidence">
            <a:extLst>
              <a:ext uri="{FF2B5EF4-FFF2-40B4-BE49-F238E27FC236}">
                <a16:creationId xmlns:a16="http://schemas.microsoft.com/office/drawing/2014/main" id="{DEED7962-CE34-C245-A9E1-11681EF7525F}"/>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20000"/>
                    </a14:imgEffect>
                  </a14:imgLayer>
                </a14:imgProps>
              </a:ext>
            </a:extLst>
          </a:blip>
          <a:srcRect l="13" t="12658" r="-13" b="5585"/>
          <a:stretch/>
        </p:blipFill>
        <p:spPr>
          <a:xfrm>
            <a:off x="-1504" y="-308919"/>
            <a:ext cx="12191980" cy="7475838"/>
          </a:xfrm>
          <a:prstGeom prst="rect">
            <a:avLst/>
          </a:prstGeom>
        </p:spPr>
      </p:pic>
      <p:sp>
        <p:nvSpPr>
          <p:cNvPr id="3" name="Up Arrow 2">
            <a:extLst>
              <a:ext uri="{FF2B5EF4-FFF2-40B4-BE49-F238E27FC236}">
                <a16:creationId xmlns:a16="http://schemas.microsoft.com/office/drawing/2014/main" id="{A2BCE7B2-1F8B-7640-984E-CEC0DC516665}"/>
              </a:ext>
            </a:extLst>
          </p:cNvPr>
          <p:cNvSpPr/>
          <p:nvPr/>
        </p:nvSpPr>
        <p:spPr>
          <a:xfrm rot="7894006">
            <a:off x="4953185" y="121066"/>
            <a:ext cx="409580" cy="3421470"/>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Up Arrow 4">
            <a:extLst>
              <a:ext uri="{FF2B5EF4-FFF2-40B4-BE49-F238E27FC236}">
                <a16:creationId xmlns:a16="http://schemas.microsoft.com/office/drawing/2014/main" id="{7276F54F-1A5B-F747-ACB7-513CC59D3E77}"/>
              </a:ext>
            </a:extLst>
          </p:cNvPr>
          <p:cNvSpPr/>
          <p:nvPr/>
        </p:nvSpPr>
        <p:spPr>
          <a:xfrm rot="5400000">
            <a:off x="6075736" y="-1783160"/>
            <a:ext cx="388693" cy="5055856"/>
          </a:xfrm>
          <a:prstGeom prst="upArrow">
            <a:avLst/>
          </a:prstGeom>
          <a:solidFill>
            <a:srgbClr val="FF0000">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Up Arrow 5">
            <a:extLst>
              <a:ext uri="{FF2B5EF4-FFF2-40B4-BE49-F238E27FC236}">
                <a16:creationId xmlns:a16="http://schemas.microsoft.com/office/drawing/2014/main" id="{A78EEF28-5BAB-034E-9346-87C3FE26FDBA}"/>
              </a:ext>
            </a:extLst>
          </p:cNvPr>
          <p:cNvSpPr/>
          <p:nvPr/>
        </p:nvSpPr>
        <p:spPr>
          <a:xfrm rot="9146111">
            <a:off x="4928385" y="338645"/>
            <a:ext cx="459183" cy="5603274"/>
          </a:xfrm>
          <a:prstGeom prst="upArrow">
            <a:avLst/>
          </a:prstGeom>
          <a:solidFill>
            <a:srgbClr val="FF0000">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quot;No&quot; Symbol 3">
            <a:extLst>
              <a:ext uri="{FF2B5EF4-FFF2-40B4-BE49-F238E27FC236}">
                <a16:creationId xmlns:a16="http://schemas.microsoft.com/office/drawing/2014/main" id="{E3B83607-15D2-F142-B6E2-373561F86E73}"/>
              </a:ext>
            </a:extLst>
          </p:cNvPr>
          <p:cNvSpPr/>
          <p:nvPr/>
        </p:nvSpPr>
        <p:spPr>
          <a:xfrm rot="5815587">
            <a:off x="5750128" y="4782490"/>
            <a:ext cx="1815683" cy="1998180"/>
          </a:xfrm>
          <a:prstGeom prst="noSmoking">
            <a:avLst>
              <a:gd name="adj" fmla="val 703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quot;No&quot; Symbol 7">
            <a:extLst>
              <a:ext uri="{FF2B5EF4-FFF2-40B4-BE49-F238E27FC236}">
                <a16:creationId xmlns:a16="http://schemas.microsoft.com/office/drawing/2014/main" id="{C9ADDD31-F6CB-604A-8C3E-061E5D832D46}"/>
              </a:ext>
            </a:extLst>
          </p:cNvPr>
          <p:cNvSpPr/>
          <p:nvPr/>
        </p:nvSpPr>
        <p:spPr>
          <a:xfrm rot="5815587">
            <a:off x="7890170" y="-254321"/>
            <a:ext cx="1815683" cy="1998180"/>
          </a:xfrm>
          <a:prstGeom prst="noSmoking">
            <a:avLst>
              <a:gd name="adj" fmla="val 703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344540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4"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390" name="Picture 6" descr="women using laptop on brown wooden table">
            <a:extLst>
              <a:ext uri="{FF2B5EF4-FFF2-40B4-BE49-F238E27FC236}">
                <a16:creationId xmlns:a16="http://schemas.microsoft.com/office/drawing/2014/main" id="{220877B9-CF0D-8C4E-B1E3-84885CFAE0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730"/>
          <a:stretch/>
        </p:blipFill>
        <p:spPr bwMode="auto">
          <a:xfrm>
            <a:off x="-3047" y="10"/>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1513770-92B3-4449-B28B-53F3E3238E51}"/>
              </a:ext>
            </a:extLst>
          </p:cNvPr>
          <p:cNvSpPr txBox="1"/>
          <p:nvPr/>
        </p:nvSpPr>
        <p:spPr>
          <a:xfrm>
            <a:off x="4401170" y="1638833"/>
            <a:ext cx="3240804" cy="471328"/>
          </a:xfrm>
          <a:effectLst>
            <a:outerShdw blurRad="50800" dist="38100" dir="2700000" algn="tl" rotWithShape="0">
              <a:prstClr val="black">
                <a:alpha val="40000"/>
              </a:prstClr>
            </a:outerShdw>
          </a:effectLst>
        </p:spPr>
        <p:txBody>
          <a:bodyPr vert="horz" lIns="91440" tIns="45720" rIns="91440" bIns="45720" rtlCol="0" anchor="b">
            <a:noAutofit/>
          </a:bodyPr>
          <a:lstStyle/>
          <a:p>
            <a:pPr algn="ctr">
              <a:lnSpc>
                <a:spcPct val="90000"/>
              </a:lnSpc>
              <a:spcBef>
                <a:spcPct val="0"/>
              </a:spcBef>
              <a:spcAft>
                <a:spcPts val="600"/>
              </a:spcAft>
            </a:pPr>
            <a:r>
              <a:rPr lang="en-US" sz="8800" dirty="0">
                <a:solidFill>
                  <a:srgbClr val="FFFFFF"/>
                </a:solidFill>
                <a:latin typeface="Corbel" panose="020B0503020204020204" pitchFamily="34" charset="0"/>
                <a:ea typeface="+mj-ea"/>
                <a:cs typeface="+mj-cs"/>
              </a:rPr>
              <a:t>=</a:t>
            </a:r>
          </a:p>
        </p:txBody>
      </p:sp>
      <p:sp>
        <p:nvSpPr>
          <p:cNvPr id="11" name="TextBox 10">
            <a:extLst>
              <a:ext uri="{FF2B5EF4-FFF2-40B4-BE49-F238E27FC236}">
                <a16:creationId xmlns:a16="http://schemas.microsoft.com/office/drawing/2014/main" id="{D805950B-6D7E-B748-8202-96525555BD21}"/>
              </a:ext>
            </a:extLst>
          </p:cNvPr>
          <p:cNvSpPr txBox="1"/>
          <p:nvPr/>
        </p:nvSpPr>
        <p:spPr>
          <a:xfrm>
            <a:off x="4475598" y="1016924"/>
            <a:ext cx="3240804" cy="471328"/>
          </a:xfrm>
          <a:effectLst>
            <a:outerShdw blurRad="50800" dist="38100" dir="2700000" algn="tl" rotWithShape="0">
              <a:prstClr val="black">
                <a:alpha val="40000"/>
              </a:prstClr>
            </a:outerShdw>
          </a:effectLst>
        </p:spPr>
        <p:txBody>
          <a:bodyPr vert="horz" lIns="91440" tIns="45720" rIns="91440" bIns="45720" rtlCol="0" anchor="b">
            <a:noAutofit/>
          </a:bodyPr>
          <a:lstStyle/>
          <a:p>
            <a:pPr algn="ctr">
              <a:lnSpc>
                <a:spcPct val="90000"/>
              </a:lnSpc>
              <a:spcBef>
                <a:spcPct val="0"/>
              </a:spcBef>
              <a:spcAft>
                <a:spcPts val="600"/>
              </a:spcAft>
            </a:pPr>
            <a:r>
              <a:rPr lang="en-US" sz="8800" dirty="0">
                <a:solidFill>
                  <a:srgbClr val="FFFFFF"/>
                </a:solidFill>
                <a:latin typeface="Corbel" panose="020B0503020204020204" pitchFamily="34" charset="0"/>
                <a:ea typeface="+mj-ea"/>
                <a:cs typeface="+mj-cs"/>
              </a:rPr>
              <a:t>?</a:t>
            </a:r>
          </a:p>
        </p:txBody>
      </p:sp>
      <p:sp>
        <p:nvSpPr>
          <p:cNvPr id="3" name="Down Arrow 2">
            <a:extLst>
              <a:ext uri="{FF2B5EF4-FFF2-40B4-BE49-F238E27FC236}">
                <a16:creationId xmlns:a16="http://schemas.microsoft.com/office/drawing/2014/main" id="{55A4DC33-C37C-5045-96AA-8752823A2143}"/>
              </a:ext>
            </a:extLst>
          </p:cNvPr>
          <p:cNvSpPr/>
          <p:nvPr/>
        </p:nvSpPr>
        <p:spPr>
          <a:xfrm rot="1958528">
            <a:off x="5540060" y="1701289"/>
            <a:ext cx="276446" cy="1584251"/>
          </a:xfrm>
          <a:prstGeom prst="down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own Arrow 12">
            <a:extLst>
              <a:ext uri="{FF2B5EF4-FFF2-40B4-BE49-F238E27FC236}">
                <a16:creationId xmlns:a16="http://schemas.microsoft.com/office/drawing/2014/main" id="{0C1D552F-5C45-5346-97F1-FA086471D6DC}"/>
              </a:ext>
            </a:extLst>
          </p:cNvPr>
          <p:cNvSpPr/>
          <p:nvPr/>
        </p:nvSpPr>
        <p:spPr>
          <a:xfrm rot="19619776">
            <a:off x="6343385" y="1699312"/>
            <a:ext cx="276446" cy="1584251"/>
          </a:xfrm>
          <a:prstGeom prst="down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54537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362" name="Picture 2" descr="woman in black long sleeve shirt using macbook air">
            <a:extLst>
              <a:ext uri="{FF2B5EF4-FFF2-40B4-BE49-F238E27FC236}">
                <a16:creationId xmlns:a16="http://schemas.microsoft.com/office/drawing/2014/main" id="{20DFE789-B6D8-2045-A66F-CD41561C39A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013" b="5717"/>
          <a:stretch/>
        </p:blipFill>
        <p:spPr bwMode="auto">
          <a:xfrm>
            <a:off x="20" y="10"/>
            <a:ext cx="12191980" cy="6857989"/>
          </a:xfrm>
          <a:prstGeom prst="rect">
            <a:avLst/>
          </a:prstGeom>
          <a:noFill/>
          <a:extLst>
            <a:ext uri="{909E8E84-426E-40DD-AFC4-6F175D3DCCD1}">
              <a14:hiddenFill xmlns:a14="http://schemas.microsoft.com/office/drawing/2010/main">
                <a:solidFill>
                  <a:srgbClr val="FFFFFF"/>
                </a:solidFill>
              </a14:hiddenFill>
            </a:ext>
          </a:extLst>
        </p:spPr>
      </p:pic>
      <p:sp>
        <p:nvSpPr>
          <p:cNvPr id="71" name="Freeform: Shape 70">
            <a:extLst>
              <a:ext uri="{FF2B5EF4-FFF2-40B4-BE49-F238E27FC236}">
                <a16:creationId xmlns:a16="http://schemas.microsoft.com/office/drawing/2014/main" id="{569BBA9B-8F4E-4D2B-BEFA-41A4754433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851012D1-8033-40B1-9EC0-91390FFC74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80943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Isosceles Triangle 76">
            <a:extLst>
              <a:ext uri="{FF2B5EF4-FFF2-40B4-BE49-F238E27FC236}">
                <a16:creationId xmlns:a16="http://schemas.microsoft.com/office/drawing/2014/main" id="{D291F021-C45C-4D44-A2B8-A789E386C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3444"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17730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1266" name="Picture 2" descr="man in blue dress shirt and black framed eyeglasses">
            <a:extLst>
              <a:ext uri="{FF2B5EF4-FFF2-40B4-BE49-F238E27FC236}">
                <a16:creationId xmlns:a16="http://schemas.microsoft.com/office/drawing/2014/main" id="{7CE252D5-B0A1-1042-AB65-968BFB31E04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46" b="15100"/>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724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B498FE-A0D4-0341-A5AF-335E69D01F01}"/>
              </a:ext>
            </a:extLst>
          </p:cNvPr>
          <p:cNvSpPr txBox="1"/>
          <p:nvPr/>
        </p:nvSpPr>
        <p:spPr>
          <a:xfrm>
            <a:off x="0" y="375270"/>
            <a:ext cx="12192000" cy="1631216"/>
          </a:xfrm>
          <a:prstGeom prst="rect">
            <a:avLst/>
          </a:prstGeom>
          <a:noFill/>
        </p:spPr>
        <p:txBody>
          <a:bodyPr wrap="square" rtlCol="0">
            <a:spAutoFit/>
          </a:bodyPr>
          <a:lstStyle/>
          <a:p>
            <a:pPr algn="ctr"/>
            <a:r>
              <a:rPr lang="en-US" sz="5000" dirty="0">
                <a:solidFill>
                  <a:srgbClr val="002060"/>
                </a:solidFill>
                <a:latin typeface="American Typewriter" panose="02090604020004020304" pitchFamily="18" charset="77"/>
              </a:rPr>
              <a:t>The Annual Cost of ‘Bad Data’ </a:t>
            </a:r>
          </a:p>
          <a:p>
            <a:pPr algn="ctr"/>
            <a:r>
              <a:rPr lang="en-US" sz="5000" dirty="0">
                <a:solidFill>
                  <a:srgbClr val="002060"/>
                </a:solidFill>
                <a:latin typeface="American Typewriter" panose="02090604020004020304" pitchFamily="18" charset="77"/>
              </a:rPr>
              <a:t>to US Businesses</a:t>
            </a:r>
          </a:p>
        </p:txBody>
      </p:sp>
      <p:sp>
        <p:nvSpPr>
          <p:cNvPr id="5" name="Rectangle 4">
            <a:extLst>
              <a:ext uri="{FF2B5EF4-FFF2-40B4-BE49-F238E27FC236}">
                <a16:creationId xmlns:a16="http://schemas.microsoft.com/office/drawing/2014/main" id="{0D96267F-E0C2-9444-8C5D-ACBDD052ED9E}"/>
              </a:ext>
            </a:extLst>
          </p:cNvPr>
          <p:cNvSpPr/>
          <p:nvPr/>
        </p:nvSpPr>
        <p:spPr>
          <a:xfrm>
            <a:off x="1471503" y="2800062"/>
            <a:ext cx="9639305" cy="1169551"/>
          </a:xfrm>
          <a:prstGeom prst="rect">
            <a:avLst/>
          </a:prstGeom>
        </p:spPr>
        <p:txBody>
          <a:bodyPr wrap="none">
            <a:spAutoFit/>
          </a:bodyPr>
          <a:lstStyle/>
          <a:p>
            <a:r>
              <a:rPr lang="en-US" sz="7000" dirty="0">
                <a:solidFill>
                  <a:srgbClr val="353D46"/>
                </a:solidFill>
                <a:latin typeface="Corbel" panose="020B0503020204020204" pitchFamily="34" charset="0"/>
              </a:rPr>
              <a:t>$14.2 million - $3.1 trillion</a:t>
            </a:r>
            <a:endParaRPr lang="en-US" sz="7000" dirty="0">
              <a:latin typeface="Corbel" panose="020B0503020204020204" pitchFamily="34" charset="0"/>
            </a:endParaRPr>
          </a:p>
        </p:txBody>
      </p:sp>
      <p:sp>
        <p:nvSpPr>
          <p:cNvPr id="6" name="Rectangle 5">
            <a:extLst>
              <a:ext uri="{FF2B5EF4-FFF2-40B4-BE49-F238E27FC236}">
                <a16:creationId xmlns:a16="http://schemas.microsoft.com/office/drawing/2014/main" id="{9651BB92-77F3-CE4B-8965-37B76232753E}"/>
              </a:ext>
            </a:extLst>
          </p:cNvPr>
          <p:cNvSpPr/>
          <p:nvPr/>
        </p:nvSpPr>
        <p:spPr>
          <a:xfrm>
            <a:off x="2943301" y="3824361"/>
            <a:ext cx="1887633" cy="369332"/>
          </a:xfrm>
          <a:prstGeom prst="rect">
            <a:avLst/>
          </a:prstGeom>
        </p:spPr>
        <p:txBody>
          <a:bodyPr wrap="none">
            <a:spAutoFit/>
          </a:bodyPr>
          <a:lstStyle/>
          <a:p>
            <a:r>
              <a:rPr lang="en-US" dirty="0"/>
              <a:t>Gartner Research</a:t>
            </a:r>
          </a:p>
        </p:txBody>
      </p:sp>
      <p:sp>
        <p:nvSpPr>
          <p:cNvPr id="7" name="Rectangle 6">
            <a:extLst>
              <a:ext uri="{FF2B5EF4-FFF2-40B4-BE49-F238E27FC236}">
                <a16:creationId xmlns:a16="http://schemas.microsoft.com/office/drawing/2014/main" id="{AD9336D4-3865-F946-9E2E-FAE0622C895B}"/>
              </a:ext>
            </a:extLst>
          </p:cNvPr>
          <p:cNvSpPr/>
          <p:nvPr/>
        </p:nvSpPr>
        <p:spPr>
          <a:xfrm>
            <a:off x="8873729" y="3824361"/>
            <a:ext cx="564578" cy="369332"/>
          </a:xfrm>
          <a:prstGeom prst="rect">
            <a:avLst/>
          </a:prstGeom>
        </p:spPr>
        <p:txBody>
          <a:bodyPr wrap="none">
            <a:spAutoFit/>
          </a:bodyPr>
          <a:lstStyle/>
          <a:p>
            <a:r>
              <a:rPr lang="en-US" dirty="0"/>
              <a:t>IBM</a:t>
            </a:r>
          </a:p>
        </p:txBody>
      </p:sp>
    </p:spTree>
    <p:extLst>
      <p:ext uri="{BB962C8B-B14F-4D97-AF65-F5344CB8AC3E}">
        <p14:creationId xmlns:p14="http://schemas.microsoft.com/office/powerpoint/2010/main" val="16775668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D7D4C5-03E0-F947-ABA1-42452B456D40}"/>
              </a:ext>
            </a:extLst>
          </p:cNvPr>
          <p:cNvPicPr>
            <a:picLocks noChangeAspect="1"/>
          </p:cNvPicPr>
          <p:nvPr/>
        </p:nvPicPr>
        <p:blipFill>
          <a:blip r:embed="rId3"/>
          <a:stretch>
            <a:fillRect/>
          </a:stretch>
        </p:blipFill>
        <p:spPr>
          <a:xfrm>
            <a:off x="7338080" y="0"/>
            <a:ext cx="4853920" cy="6858000"/>
          </a:xfrm>
          <a:prstGeom prst="rect">
            <a:avLst/>
          </a:prstGeom>
          <a:ln>
            <a:solidFill>
              <a:schemeClr val="accent1"/>
            </a:solidFill>
          </a:ln>
        </p:spPr>
      </p:pic>
      <p:pic>
        <p:nvPicPr>
          <p:cNvPr id="3" name="Picture 2">
            <a:extLst>
              <a:ext uri="{FF2B5EF4-FFF2-40B4-BE49-F238E27FC236}">
                <a16:creationId xmlns:a16="http://schemas.microsoft.com/office/drawing/2014/main" id="{7311EA7C-550D-E342-89D6-D58280AF8574}"/>
              </a:ext>
            </a:extLst>
          </p:cNvPr>
          <p:cNvPicPr>
            <a:picLocks noChangeAspect="1"/>
          </p:cNvPicPr>
          <p:nvPr/>
        </p:nvPicPr>
        <p:blipFill>
          <a:blip r:embed="rId4"/>
          <a:stretch>
            <a:fillRect/>
          </a:stretch>
        </p:blipFill>
        <p:spPr>
          <a:xfrm>
            <a:off x="92152" y="68861"/>
            <a:ext cx="4853920" cy="2510848"/>
          </a:xfrm>
          <a:prstGeom prst="rect">
            <a:avLst/>
          </a:prstGeom>
        </p:spPr>
      </p:pic>
      <p:sp>
        <p:nvSpPr>
          <p:cNvPr id="4" name="Rectangle 3">
            <a:extLst>
              <a:ext uri="{FF2B5EF4-FFF2-40B4-BE49-F238E27FC236}">
                <a16:creationId xmlns:a16="http://schemas.microsoft.com/office/drawing/2014/main" id="{ACCCDDC1-C4C8-7544-B7BF-84220B1AC5B2}"/>
              </a:ext>
            </a:extLst>
          </p:cNvPr>
          <p:cNvSpPr/>
          <p:nvPr/>
        </p:nvSpPr>
        <p:spPr>
          <a:xfrm>
            <a:off x="218282" y="2874041"/>
            <a:ext cx="6787116" cy="3693319"/>
          </a:xfrm>
          <a:prstGeom prst="rect">
            <a:avLst/>
          </a:prstGeom>
        </p:spPr>
        <p:txBody>
          <a:bodyPr wrap="square">
            <a:spAutoFit/>
          </a:bodyPr>
          <a:lstStyle/>
          <a:p>
            <a:r>
              <a:rPr lang="en-US" b="1" dirty="0">
                <a:solidFill>
                  <a:srgbClr val="2E2E2E"/>
                </a:solidFill>
                <a:latin typeface="NexusSerif"/>
              </a:rPr>
              <a:t>Methods </a:t>
            </a:r>
          </a:p>
          <a:p>
            <a:r>
              <a:rPr lang="en-US" dirty="0">
                <a:solidFill>
                  <a:srgbClr val="2E2E2E"/>
                </a:solidFill>
                <a:latin typeface="NexusSerif"/>
              </a:rPr>
              <a:t>195 undergraduates </a:t>
            </a:r>
          </a:p>
          <a:p>
            <a:r>
              <a:rPr lang="en-US" dirty="0">
                <a:solidFill>
                  <a:srgbClr val="2E2E2E"/>
                </a:solidFill>
                <a:latin typeface="NexusSerif"/>
              </a:rPr>
              <a:t>3 data entry methods (double entry, visual checking, single entry).</a:t>
            </a:r>
          </a:p>
          <a:p>
            <a:r>
              <a:rPr lang="en-US" dirty="0">
                <a:solidFill>
                  <a:srgbClr val="2E2E2E"/>
                </a:solidFill>
                <a:latin typeface="NexusSerif"/>
              </a:rPr>
              <a:t>Each entered 30 data sheets, each w/ 6 types of data. </a:t>
            </a:r>
          </a:p>
          <a:p>
            <a:endParaRPr lang="en-US" b="1" dirty="0">
              <a:solidFill>
                <a:srgbClr val="2E2E2E"/>
              </a:solidFill>
              <a:latin typeface="NexusSerif"/>
            </a:endParaRPr>
          </a:p>
          <a:p>
            <a:r>
              <a:rPr lang="en-US" b="1" dirty="0">
                <a:solidFill>
                  <a:srgbClr val="2E2E2E"/>
                </a:solidFill>
                <a:latin typeface="NexusSerif"/>
              </a:rPr>
              <a:t>Results</a:t>
            </a:r>
          </a:p>
          <a:p>
            <a:r>
              <a:rPr lang="en-US" dirty="0">
                <a:solidFill>
                  <a:srgbClr val="2E2E2E"/>
                </a:solidFill>
                <a:latin typeface="NexusSerif"/>
              </a:rPr>
              <a:t>Visual checking: 2958% more errors than double entry</a:t>
            </a:r>
          </a:p>
          <a:p>
            <a:r>
              <a:rPr lang="en-US" dirty="0">
                <a:solidFill>
                  <a:srgbClr val="2E2E2E"/>
                </a:solidFill>
                <a:latin typeface="NexusSerif"/>
              </a:rPr>
              <a:t>Visual entry = not significantly better than single entry. </a:t>
            </a:r>
          </a:p>
          <a:p>
            <a:endParaRPr lang="en-US" dirty="0">
              <a:solidFill>
                <a:srgbClr val="2E2E2E"/>
              </a:solidFill>
              <a:latin typeface="NexusSerif"/>
            </a:endParaRPr>
          </a:p>
          <a:p>
            <a:r>
              <a:rPr lang="en-US" b="1" dirty="0">
                <a:solidFill>
                  <a:srgbClr val="2E2E2E"/>
                </a:solidFill>
                <a:latin typeface="NexusSerif"/>
              </a:rPr>
              <a:t>Perfect accuracy: </a:t>
            </a:r>
          </a:p>
          <a:p>
            <a:r>
              <a:rPr lang="en-US" dirty="0">
                <a:solidFill>
                  <a:srgbClr val="2E2E2E"/>
                </a:solidFill>
                <a:latin typeface="NexusSerif"/>
              </a:rPr>
              <a:t>Double entry: 77.4% of participants </a:t>
            </a:r>
          </a:p>
          <a:p>
            <a:r>
              <a:rPr lang="en-US" dirty="0">
                <a:solidFill>
                  <a:srgbClr val="2E2E2E"/>
                </a:solidFill>
                <a:latin typeface="NexusSerif"/>
              </a:rPr>
              <a:t>Visual checking: 17.1% </a:t>
            </a:r>
          </a:p>
          <a:p>
            <a:r>
              <a:rPr lang="en-US" dirty="0">
                <a:solidFill>
                  <a:srgbClr val="2E2E2E"/>
                </a:solidFill>
                <a:latin typeface="NexusSerif"/>
              </a:rPr>
              <a:t>Single entry: 5.5% </a:t>
            </a:r>
            <a:endParaRPr lang="en-US" dirty="0"/>
          </a:p>
        </p:txBody>
      </p:sp>
    </p:spTree>
    <p:extLst>
      <p:ext uri="{BB962C8B-B14F-4D97-AF65-F5344CB8AC3E}">
        <p14:creationId xmlns:p14="http://schemas.microsoft.com/office/powerpoint/2010/main" val="15376547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90" name="Picture 6" descr="women using laptop on brown wooden table">
            <a:extLst>
              <a:ext uri="{FF2B5EF4-FFF2-40B4-BE49-F238E27FC236}">
                <a16:creationId xmlns:a16="http://schemas.microsoft.com/office/drawing/2014/main" id="{220877B9-CF0D-8C4E-B1E3-84885CFAE0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730"/>
          <a:stretch/>
        </p:blipFill>
        <p:spPr bwMode="auto">
          <a:xfrm>
            <a:off x="-3047" y="10"/>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81513770-92B3-4449-B28B-53F3E3238E51}"/>
              </a:ext>
            </a:extLst>
          </p:cNvPr>
          <p:cNvSpPr txBox="1"/>
          <p:nvPr/>
        </p:nvSpPr>
        <p:spPr>
          <a:xfrm>
            <a:off x="4401170" y="1638833"/>
            <a:ext cx="3240804" cy="471328"/>
          </a:xfrm>
          <a:effectLst>
            <a:outerShdw blurRad="50800" dist="38100" dir="2700000" algn="tl" rotWithShape="0">
              <a:prstClr val="black">
                <a:alpha val="40000"/>
              </a:prstClr>
            </a:outerShdw>
          </a:effectLst>
        </p:spPr>
        <p:txBody>
          <a:bodyPr vert="horz" lIns="91440" tIns="45720" rIns="91440" bIns="45720" rtlCol="0" anchor="b">
            <a:noAutofit/>
          </a:bodyPr>
          <a:lstStyle/>
          <a:p>
            <a:pPr algn="ctr">
              <a:lnSpc>
                <a:spcPct val="90000"/>
              </a:lnSpc>
              <a:spcBef>
                <a:spcPct val="0"/>
              </a:spcBef>
              <a:spcAft>
                <a:spcPts val="600"/>
              </a:spcAft>
            </a:pPr>
            <a:r>
              <a:rPr lang="en-US" sz="8800" dirty="0">
                <a:solidFill>
                  <a:srgbClr val="FFFFFF"/>
                </a:solidFill>
                <a:latin typeface="Corbel" panose="020B0503020204020204" pitchFamily="34" charset="0"/>
                <a:ea typeface="+mj-ea"/>
                <a:cs typeface="+mj-cs"/>
              </a:rPr>
              <a:t>=</a:t>
            </a:r>
          </a:p>
        </p:txBody>
      </p:sp>
      <p:sp>
        <p:nvSpPr>
          <p:cNvPr id="11" name="TextBox 10">
            <a:extLst>
              <a:ext uri="{FF2B5EF4-FFF2-40B4-BE49-F238E27FC236}">
                <a16:creationId xmlns:a16="http://schemas.microsoft.com/office/drawing/2014/main" id="{D805950B-6D7E-B748-8202-96525555BD21}"/>
              </a:ext>
            </a:extLst>
          </p:cNvPr>
          <p:cNvSpPr txBox="1"/>
          <p:nvPr/>
        </p:nvSpPr>
        <p:spPr>
          <a:xfrm>
            <a:off x="4475598" y="1016924"/>
            <a:ext cx="3240804" cy="471328"/>
          </a:xfrm>
          <a:effectLst>
            <a:outerShdw blurRad="50800" dist="38100" dir="2700000" algn="tl" rotWithShape="0">
              <a:prstClr val="black">
                <a:alpha val="40000"/>
              </a:prstClr>
            </a:outerShdw>
          </a:effectLst>
        </p:spPr>
        <p:txBody>
          <a:bodyPr vert="horz" lIns="91440" tIns="45720" rIns="91440" bIns="45720" rtlCol="0" anchor="b">
            <a:noAutofit/>
          </a:bodyPr>
          <a:lstStyle/>
          <a:p>
            <a:pPr algn="ctr">
              <a:lnSpc>
                <a:spcPct val="90000"/>
              </a:lnSpc>
              <a:spcBef>
                <a:spcPct val="0"/>
              </a:spcBef>
              <a:spcAft>
                <a:spcPts val="600"/>
              </a:spcAft>
            </a:pPr>
            <a:r>
              <a:rPr lang="en-US" sz="8800" dirty="0">
                <a:solidFill>
                  <a:srgbClr val="FFFFFF"/>
                </a:solidFill>
                <a:latin typeface="Corbel" panose="020B0503020204020204" pitchFamily="34" charset="0"/>
                <a:ea typeface="+mj-ea"/>
                <a:cs typeface="+mj-cs"/>
              </a:rPr>
              <a:t>?</a:t>
            </a:r>
          </a:p>
        </p:txBody>
      </p:sp>
      <p:sp>
        <p:nvSpPr>
          <p:cNvPr id="3" name="Down Arrow 2">
            <a:extLst>
              <a:ext uri="{FF2B5EF4-FFF2-40B4-BE49-F238E27FC236}">
                <a16:creationId xmlns:a16="http://schemas.microsoft.com/office/drawing/2014/main" id="{55A4DC33-C37C-5045-96AA-8752823A2143}"/>
              </a:ext>
            </a:extLst>
          </p:cNvPr>
          <p:cNvSpPr/>
          <p:nvPr/>
        </p:nvSpPr>
        <p:spPr>
          <a:xfrm rot="1958528">
            <a:off x="5540060" y="1701289"/>
            <a:ext cx="276446" cy="1584251"/>
          </a:xfrm>
          <a:prstGeom prst="down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own Arrow 12">
            <a:extLst>
              <a:ext uri="{FF2B5EF4-FFF2-40B4-BE49-F238E27FC236}">
                <a16:creationId xmlns:a16="http://schemas.microsoft.com/office/drawing/2014/main" id="{0C1D552F-5C45-5346-97F1-FA086471D6DC}"/>
              </a:ext>
            </a:extLst>
          </p:cNvPr>
          <p:cNvSpPr/>
          <p:nvPr/>
        </p:nvSpPr>
        <p:spPr>
          <a:xfrm rot="19619776">
            <a:off x="6343385" y="1699312"/>
            <a:ext cx="276446" cy="1584251"/>
          </a:xfrm>
          <a:prstGeom prst="down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896094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8" descr="person using MacBook Pro">
            <a:extLst>
              <a:ext uri="{FF2B5EF4-FFF2-40B4-BE49-F238E27FC236}">
                <a16:creationId xmlns:a16="http://schemas.microsoft.com/office/drawing/2014/main" id="{4BBC2867-3372-6845-9CD4-9FAC3EE60D48}"/>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15413"/>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9DBA0D82-1791-5A47-8ABB-838842A36485}"/>
              </a:ext>
            </a:extLst>
          </p:cNvPr>
          <p:cNvSpPr/>
          <p:nvPr/>
        </p:nvSpPr>
        <p:spPr>
          <a:xfrm>
            <a:off x="1524000" y="1122362"/>
            <a:ext cx="9144000" cy="2900518"/>
          </a:xfrm>
        </p:spPr>
        <p:txBody>
          <a:bodyPr vert="horz" lIns="91440" tIns="45720" rIns="91440" bIns="45720" rtlCol="0" anchor="b">
            <a:normAutofit/>
          </a:bodyPr>
          <a:lstStyle/>
          <a:p>
            <a:pPr algn="ctr">
              <a:lnSpc>
                <a:spcPct val="90000"/>
              </a:lnSpc>
              <a:spcBef>
                <a:spcPct val="0"/>
              </a:spcBef>
              <a:spcAft>
                <a:spcPts val="600"/>
              </a:spcAft>
            </a:pPr>
            <a:r>
              <a:rPr lang="en-US" sz="6000">
                <a:solidFill>
                  <a:srgbClr val="FFFFFF"/>
                </a:solidFill>
                <a:latin typeface="+mj-lt"/>
                <a:ea typeface="+mj-ea"/>
                <a:cs typeface="+mj-cs"/>
              </a:rPr>
              <a:t>During Data Entry</a:t>
            </a:r>
          </a:p>
        </p:txBody>
      </p:sp>
    </p:spTree>
    <p:extLst>
      <p:ext uri="{BB962C8B-B14F-4D97-AF65-F5344CB8AC3E}">
        <p14:creationId xmlns:p14="http://schemas.microsoft.com/office/powerpoint/2010/main" val="751705345"/>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Image result for excel data validation">
            <a:extLst>
              <a:ext uri="{FF2B5EF4-FFF2-40B4-BE49-F238E27FC236}">
                <a16:creationId xmlns:a16="http://schemas.microsoft.com/office/drawing/2014/main" id="{148DEE34-D049-3948-8C1A-E74586CE21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6199" y="1229833"/>
            <a:ext cx="9499600" cy="5334000"/>
          </a:xfrm>
          <a:prstGeom prst="rect">
            <a:avLst/>
          </a:prstGeom>
          <a:solidFill>
            <a:schemeClr val="bg1"/>
          </a:solidFill>
          <a:ln>
            <a:solidFill>
              <a:schemeClr val="accent1"/>
            </a:solidFill>
          </a:ln>
        </p:spPr>
      </p:pic>
      <p:sp>
        <p:nvSpPr>
          <p:cNvPr id="2" name="Rectangle 1">
            <a:extLst>
              <a:ext uri="{FF2B5EF4-FFF2-40B4-BE49-F238E27FC236}">
                <a16:creationId xmlns:a16="http://schemas.microsoft.com/office/drawing/2014/main" id="{016ABE9A-FD5E-D04C-8A8B-B7AD9E223AA1}"/>
              </a:ext>
            </a:extLst>
          </p:cNvPr>
          <p:cNvSpPr/>
          <p:nvPr/>
        </p:nvSpPr>
        <p:spPr>
          <a:xfrm>
            <a:off x="4373315" y="294167"/>
            <a:ext cx="3445367" cy="707886"/>
          </a:xfrm>
          <a:prstGeom prst="rect">
            <a:avLst/>
          </a:prstGeom>
        </p:spPr>
        <p:txBody>
          <a:bodyPr wrap="none">
            <a:spAutoFit/>
          </a:bodyPr>
          <a:lstStyle/>
          <a:p>
            <a:r>
              <a:rPr lang="en-US" sz="4000" dirty="0">
                <a:solidFill>
                  <a:prstClr val="black"/>
                </a:solidFill>
                <a:latin typeface="Corbel" panose="020B0503020204020204" pitchFamily="34" charset="0"/>
              </a:rPr>
              <a:t>Data Validation</a:t>
            </a:r>
            <a:endParaRPr lang="en-US" dirty="0"/>
          </a:p>
        </p:txBody>
      </p:sp>
    </p:spTree>
    <p:extLst>
      <p:ext uri="{BB962C8B-B14F-4D97-AF65-F5344CB8AC3E}">
        <p14:creationId xmlns:p14="http://schemas.microsoft.com/office/powerpoint/2010/main" val="806228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6ABE9A-FD5E-D04C-8A8B-B7AD9E223AA1}"/>
              </a:ext>
            </a:extLst>
          </p:cNvPr>
          <p:cNvSpPr/>
          <p:nvPr/>
        </p:nvSpPr>
        <p:spPr>
          <a:xfrm>
            <a:off x="283240" y="304801"/>
            <a:ext cx="4641014" cy="1169551"/>
          </a:xfrm>
          <a:prstGeom prst="rect">
            <a:avLst/>
          </a:prstGeom>
        </p:spPr>
        <p:txBody>
          <a:bodyPr wrap="none">
            <a:spAutoFit/>
          </a:bodyPr>
          <a:lstStyle/>
          <a:p>
            <a:pPr algn="ctr"/>
            <a:r>
              <a:rPr lang="en-US" sz="4000" dirty="0">
                <a:solidFill>
                  <a:prstClr val="black"/>
                </a:solidFill>
                <a:latin typeface="Corbel" panose="020B0503020204020204" pitchFamily="34" charset="0"/>
              </a:rPr>
              <a:t>Atomized Data Entry</a:t>
            </a:r>
          </a:p>
          <a:p>
            <a:pPr algn="ctr"/>
            <a:r>
              <a:rPr lang="en-US" sz="3000" dirty="0">
                <a:solidFill>
                  <a:prstClr val="black"/>
                </a:solidFill>
                <a:latin typeface="Corbel" panose="020B0503020204020204" pitchFamily="34" charset="0"/>
              </a:rPr>
              <a:t>(one data type per cell)</a:t>
            </a:r>
            <a:endParaRPr lang="en-US" sz="3000" dirty="0"/>
          </a:p>
        </p:txBody>
      </p:sp>
      <p:sp>
        <p:nvSpPr>
          <p:cNvPr id="5" name="Rectangle 4">
            <a:extLst>
              <a:ext uri="{FF2B5EF4-FFF2-40B4-BE49-F238E27FC236}">
                <a16:creationId xmlns:a16="http://schemas.microsoft.com/office/drawing/2014/main" id="{CA9783AE-04D7-1348-9FB7-5CE301132247}"/>
              </a:ext>
            </a:extLst>
          </p:cNvPr>
          <p:cNvSpPr/>
          <p:nvPr/>
        </p:nvSpPr>
        <p:spPr>
          <a:xfrm>
            <a:off x="5857936" y="304801"/>
            <a:ext cx="6050824" cy="1323439"/>
          </a:xfrm>
          <a:prstGeom prst="rect">
            <a:avLst/>
          </a:prstGeom>
        </p:spPr>
        <p:txBody>
          <a:bodyPr wrap="none">
            <a:spAutoFit/>
          </a:bodyPr>
          <a:lstStyle/>
          <a:p>
            <a:pPr algn="ctr"/>
            <a:r>
              <a:rPr lang="en-US" sz="4000" dirty="0">
                <a:solidFill>
                  <a:prstClr val="black"/>
                </a:solidFill>
                <a:latin typeface="Corbel" panose="020B0503020204020204" pitchFamily="34" charset="0"/>
              </a:rPr>
              <a:t>Simplify Entry using Codes, </a:t>
            </a:r>
          </a:p>
          <a:p>
            <a:pPr algn="ctr"/>
            <a:r>
              <a:rPr lang="en-US" sz="4000" dirty="0">
                <a:solidFill>
                  <a:prstClr val="black"/>
                </a:solidFill>
                <a:latin typeface="Corbel" panose="020B0503020204020204" pitchFamily="34" charset="0"/>
              </a:rPr>
              <a:t>Eliminate duplication</a:t>
            </a:r>
          </a:p>
        </p:txBody>
      </p:sp>
      <p:pic>
        <p:nvPicPr>
          <p:cNvPr id="4" name="Picture 3">
            <a:extLst>
              <a:ext uri="{FF2B5EF4-FFF2-40B4-BE49-F238E27FC236}">
                <a16:creationId xmlns:a16="http://schemas.microsoft.com/office/drawing/2014/main" id="{367C724E-80C3-BA4D-BC6B-142AE13A59B9}"/>
              </a:ext>
            </a:extLst>
          </p:cNvPr>
          <p:cNvPicPr>
            <a:picLocks noChangeAspect="1"/>
          </p:cNvPicPr>
          <p:nvPr/>
        </p:nvPicPr>
        <p:blipFill>
          <a:blip r:embed="rId3"/>
          <a:stretch>
            <a:fillRect/>
          </a:stretch>
        </p:blipFill>
        <p:spPr>
          <a:xfrm>
            <a:off x="14719" y="2542552"/>
            <a:ext cx="5178056" cy="2705352"/>
          </a:xfrm>
          <a:prstGeom prst="rect">
            <a:avLst/>
          </a:prstGeom>
          <a:ln>
            <a:solidFill>
              <a:schemeClr val="accent1"/>
            </a:solidFill>
          </a:ln>
        </p:spPr>
      </p:pic>
      <p:pic>
        <p:nvPicPr>
          <p:cNvPr id="8" name="Picture 7">
            <a:extLst>
              <a:ext uri="{FF2B5EF4-FFF2-40B4-BE49-F238E27FC236}">
                <a16:creationId xmlns:a16="http://schemas.microsoft.com/office/drawing/2014/main" id="{785952AD-D2F2-6E4B-A946-39F7841BA149}"/>
              </a:ext>
            </a:extLst>
          </p:cNvPr>
          <p:cNvPicPr>
            <a:picLocks noChangeAspect="1"/>
          </p:cNvPicPr>
          <p:nvPr/>
        </p:nvPicPr>
        <p:blipFill>
          <a:blip r:embed="rId4"/>
          <a:stretch>
            <a:fillRect/>
          </a:stretch>
        </p:blipFill>
        <p:spPr>
          <a:xfrm>
            <a:off x="6903188" y="4750833"/>
            <a:ext cx="5005572" cy="1899436"/>
          </a:xfrm>
          <a:prstGeom prst="rect">
            <a:avLst/>
          </a:prstGeom>
          <a:ln>
            <a:solidFill>
              <a:schemeClr val="accent1"/>
            </a:solidFill>
          </a:ln>
        </p:spPr>
      </p:pic>
      <p:pic>
        <p:nvPicPr>
          <p:cNvPr id="9" name="Picture 8">
            <a:extLst>
              <a:ext uri="{FF2B5EF4-FFF2-40B4-BE49-F238E27FC236}">
                <a16:creationId xmlns:a16="http://schemas.microsoft.com/office/drawing/2014/main" id="{BFFD55DA-0067-E34B-BFE4-465DF0ACF8A2}"/>
              </a:ext>
            </a:extLst>
          </p:cNvPr>
          <p:cNvPicPr>
            <a:picLocks noChangeAspect="1"/>
          </p:cNvPicPr>
          <p:nvPr/>
        </p:nvPicPr>
        <p:blipFill>
          <a:blip r:embed="rId5"/>
          <a:stretch>
            <a:fillRect/>
          </a:stretch>
        </p:blipFill>
        <p:spPr>
          <a:xfrm>
            <a:off x="8672972" y="2312581"/>
            <a:ext cx="1466004" cy="2232837"/>
          </a:xfrm>
          <a:prstGeom prst="rect">
            <a:avLst/>
          </a:prstGeom>
        </p:spPr>
      </p:pic>
    </p:spTree>
    <p:extLst>
      <p:ext uri="{BB962C8B-B14F-4D97-AF65-F5344CB8AC3E}">
        <p14:creationId xmlns:p14="http://schemas.microsoft.com/office/powerpoint/2010/main" val="33229047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90DE9E8-2E60-F748-866B-A3BD17080BED}"/>
              </a:ext>
            </a:extLst>
          </p:cNvPr>
          <p:cNvSpPr/>
          <p:nvPr/>
        </p:nvSpPr>
        <p:spPr>
          <a:xfrm>
            <a:off x="2284689" y="400494"/>
            <a:ext cx="7377371" cy="1169551"/>
          </a:xfrm>
          <a:prstGeom prst="rect">
            <a:avLst/>
          </a:prstGeom>
        </p:spPr>
        <p:txBody>
          <a:bodyPr wrap="square">
            <a:spAutoFit/>
          </a:bodyPr>
          <a:lstStyle/>
          <a:p>
            <a:pPr algn="ctr"/>
            <a:r>
              <a:rPr lang="en-US" sz="7000" dirty="0">
                <a:solidFill>
                  <a:srgbClr val="002060"/>
                </a:solidFill>
                <a:latin typeface="Corbel" panose="020B0503020204020204" pitchFamily="34" charset="0"/>
              </a:rPr>
              <a:t>Single-user tool #1 </a:t>
            </a:r>
            <a:endParaRPr lang="en-US" sz="7000" dirty="0">
              <a:solidFill>
                <a:srgbClr val="002060"/>
              </a:solidFill>
            </a:endParaRPr>
          </a:p>
        </p:txBody>
      </p:sp>
      <p:sp>
        <p:nvSpPr>
          <p:cNvPr id="3" name="Rectangle 2">
            <a:extLst>
              <a:ext uri="{FF2B5EF4-FFF2-40B4-BE49-F238E27FC236}">
                <a16:creationId xmlns:a16="http://schemas.microsoft.com/office/drawing/2014/main" id="{F47FF358-5D80-3E41-BAB3-F24B898CFB3C}"/>
              </a:ext>
            </a:extLst>
          </p:cNvPr>
          <p:cNvSpPr/>
          <p:nvPr/>
        </p:nvSpPr>
        <p:spPr>
          <a:xfrm>
            <a:off x="500726" y="2599544"/>
            <a:ext cx="5412074" cy="1631216"/>
          </a:xfrm>
          <a:prstGeom prst="rect">
            <a:avLst/>
          </a:prstGeom>
        </p:spPr>
        <p:txBody>
          <a:bodyPr wrap="square">
            <a:spAutoFit/>
          </a:bodyPr>
          <a:lstStyle/>
          <a:p>
            <a:pPr algn="ctr"/>
            <a:r>
              <a:rPr lang="en-US" sz="10000" dirty="0">
                <a:solidFill>
                  <a:prstClr val="black"/>
                </a:solidFill>
                <a:latin typeface="American Typewriter" panose="02090604020004020304" pitchFamily="18" charset="77"/>
              </a:rPr>
              <a:t>Text</a:t>
            </a:r>
            <a:endParaRPr lang="en-US" sz="10000" dirty="0">
              <a:latin typeface="American Typewriter" panose="02090604020004020304" pitchFamily="18" charset="77"/>
            </a:endParaRPr>
          </a:p>
        </p:txBody>
      </p:sp>
      <p:pic>
        <p:nvPicPr>
          <p:cNvPr id="5" name="Graphic 4" descr="Megaphone with solid fill">
            <a:extLst>
              <a:ext uri="{FF2B5EF4-FFF2-40B4-BE49-F238E27FC236}">
                <a16:creationId xmlns:a16="http://schemas.microsoft.com/office/drawing/2014/main" id="{F3B8F445-2F6D-DC47-9762-11E706EFD31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703157">
            <a:off x="6374564" y="1924760"/>
            <a:ext cx="2600214" cy="2600214"/>
          </a:xfrm>
          <a:prstGeom prst="rect">
            <a:avLst/>
          </a:prstGeom>
        </p:spPr>
      </p:pic>
      <p:pic>
        <p:nvPicPr>
          <p:cNvPr id="9" name="Graphic 8" descr="Ear outline">
            <a:extLst>
              <a:ext uri="{FF2B5EF4-FFF2-40B4-BE49-F238E27FC236}">
                <a16:creationId xmlns:a16="http://schemas.microsoft.com/office/drawing/2014/main" id="{0463606C-E64B-4643-A867-B414A25B830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61953" y="1924760"/>
            <a:ext cx="2600214" cy="2600214"/>
          </a:xfrm>
          <a:prstGeom prst="rect">
            <a:avLst/>
          </a:prstGeom>
        </p:spPr>
      </p:pic>
      <p:sp>
        <p:nvSpPr>
          <p:cNvPr id="10" name="Right Arrow 9">
            <a:extLst>
              <a:ext uri="{FF2B5EF4-FFF2-40B4-BE49-F238E27FC236}">
                <a16:creationId xmlns:a16="http://schemas.microsoft.com/office/drawing/2014/main" id="{52F5B044-9BCE-0747-A88C-CFECA5332930}"/>
              </a:ext>
            </a:extLst>
          </p:cNvPr>
          <p:cNvSpPr/>
          <p:nvPr/>
        </p:nvSpPr>
        <p:spPr>
          <a:xfrm>
            <a:off x="4786978" y="3096309"/>
            <a:ext cx="1464966" cy="637686"/>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502344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A2EFAAE-07F3-1841-BADB-B9F231F7A63C}"/>
              </a:ext>
            </a:extLst>
          </p:cNvPr>
          <p:cNvSpPr/>
          <p:nvPr/>
        </p:nvSpPr>
        <p:spPr>
          <a:xfrm>
            <a:off x="3946303" y="2122969"/>
            <a:ext cx="4299394" cy="2246769"/>
          </a:xfrm>
          <a:prstGeom prst="rect">
            <a:avLst/>
          </a:prstGeom>
        </p:spPr>
        <p:txBody>
          <a:bodyPr wrap="square">
            <a:spAutoFit/>
          </a:bodyPr>
          <a:lstStyle/>
          <a:p>
            <a:pPr algn="ctr"/>
            <a:r>
              <a:rPr lang="en-US" sz="7000" dirty="0">
                <a:solidFill>
                  <a:srgbClr val="002060"/>
                </a:solidFill>
                <a:latin typeface="Corbel" panose="020B0503020204020204" pitchFamily="34" charset="0"/>
              </a:rPr>
              <a:t>How does it work? </a:t>
            </a:r>
            <a:endParaRPr lang="en-US" sz="7000" dirty="0">
              <a:solidFill>
                <a:srgbClr val="002060"/>
              </a:solidFill>
            </a:endParaRPr>
          </a:p>
        </p:txBody>
      </p:sp>
    </p:spTree>
    <p:extLst>
      <p:ext uri="{BB962C8B-B14F-4D97-AF65-F5344CB8AC3E}">
        <p14:creationId xmlns:p14="http://schemas.microsoft.com/office/powerpoint/2010/main" val="4989714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EFB123-A9DC-3146-8816-44B095A7A4ED}"/>
              </a:ext>
            </a:extLst>
          </p:cNvPr>
          <p:cNvSpPr/>
          <p:nvPr/>
        </p:nvSpPr>
        <p:spPr>
          <a:xfrm>
            <a:off x="2846777" y="1345335"/>
            <a:ext cx="6498446" cy="369332"/>
          </a:xfrm>
          <a:prstGeom prst="rect">
            <a:avLst/>
          </a:prstGeom>
        </p:spPr>
        <p:txBody>
          <a:bodyPr wrap="none">
            <a:spAutoFit/>
          </a:bodyPr>
          <a:lstStyle/>
          <a:p>
            <a:pPr>
              <a:buSzPct val="100000"/>
            </a:pPr>
            <a:r>
              <a:rPr lang="en-US" dirty="0">
                <a:ea typeface="ＭＳ Ｐゴシック" pitchFamily="34" charset="-128"/>
              </a:rPr>
              <a:t>Record a reading of the data and then transcribe from the recording</a:t>
            </a:r>
          </a:p>
        </p:txBody>
      </p:sp>
      <p:sp>
        <p:nvSpPr>
          <p:cNvPr id="3" name="Rectangle 2">
            <a:extLst>
              <a:ext uri="{FF2B5EF4-FFF2-40B4-BE49-F238E27FC236}">
                <a16:creationId xmlns:a16="http://schemas.microsoft.com/office/drawing/2014/main" id="{3BFE247B-BF9F-4A42-B626-2E1DEBCC1F19}"/>
              </a:ext>
            </a:extLst>
          </p:cNvPr>
          <p:cNvSpPr/>
          <p:nvPr/>
        </p:nvSpPr>
        <p:spPr>
          <a:xfrm>
            <a:off x="2284689" y="400494"/>
            <a:ext cx="7377371" cy="1169551"/>
          </a:xfrm>
          <a:prstGeom prst="rect">
            <a:avLst/>
          </a:prstGeom>
        </p:spPr>
        <p:txBody>
          <a:bodyPr wrap="square">
            <a:spAutoFit/>
          </a:bodyPr>
          <a:lstStyle/>
          <a:p>
            <a:pPr algn="ctr"/>
            <a:r>
              <a:rPr lang="en-US" sz="7000" dirty="0">
                <a:solidFill>
                  <a:srgbClr val="002060"/>
                </a:solidFill>
                <a:latin typeface="Corbel" panose="020B0503020204020204" pitchFamily="34" charset="0"/>
              </a:rPr>
              <a:t>Single-user tool #2 </a:t>
            </a:r>
            <a:endParaRPr lang="en-US" sz="7000" dirty="0">
              <a:solidFill>
                <a:srgbClr val="002060"/>
              </a:solidFill>
            </a:endParaRPr>
          </a:p>
        </p:txBody>
      </p:sp>
      <p:pic>
        <p:nvPicPr>
          <p:cNvPr id="28674" name="Picture 2" descr="person holding black and green portable speaker">
            <a:extLst>
              <a:ext uri="{FF2B5EF4-FFF2-40B4-BE49-F238E27FC236}">
                <a16:creationId xmlns:a16="http://schemas.microsoft.com/office/drawing/2014/main" id="{D0AF607F-CB98-C44C-AD96-9DCF46028F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2493" y="2146373"/>
            <a:ext cx="3141085" cy="47116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35332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21163CE-E569-B443-9BE6-E0E4ED0E8A44}"/>
              </a:ext>
            </a:extLst>
          </p:cNvPr>
          <p:cNvSpPr txBox="1"/>
          <p:nvPr/>
        </p:nvSpPr>
        <p:spPr>
          <a:xfrm>
            <a:off x="0" y="375270"/>
            <a:ext cx="12192000" cy="1631216"/>
          </a:xfrm>
          <a:prstGeom prst="rect">
            <a:avLst/>
          </a:prstGeom>
          <a:noFill/>
        </p:spPr>
        <p:txBody>
          <a:bodyPr wrap="square" rtlCol="0">
            <a:spAutoFit/>
          </a:bodyPr>
          <a:lstStyle/>
          <a:p>
            <a:pPr algn="ctr"/>
            <a:r>
              <a:rPr lang="en-US" sz="10000" dirty="0">
                <a:solidFill>
                  <a:srgbClr val="002060"/>
                </a:solidFill>
                <a:latin typeface="American Typewriter" panose="02090604020004020304" pitchFamily="18" charset="77"/>
              </a:rPr>
              <a:t>QA/QC</a:t>
            </a:r>
          </a:p>
        </p:txBody>
      </p:sp>
      <p:sp>
        <p:nvSpPr>
          <p:cNvPr id="14" name="Rectangle 13">
            <a:extLst>
              <a:ext uri="{FF2B5EF4-FFF2-40B4-BE49-F238E27FC236}">
                <a16:creationId xmlns:a16="http://schemas.microsoft.com/office/drawing/2014/main" id="{2F1B8006-364F-BD4E-B4C5-DF71CE1F0145}"/>
              </a:ext>
            </a:extLst>
          </p:cNvPr>
          <p:cNvSpPr/>
          <p:nvPr/>
        </p:nvSpPr>
        <p:spPr>
          <a:xfrm>
            <a:off x="0" y="2852565"/>
            <a:ext cx="12192000" cy="861774"/>
          </a:xfrm>
          <a:prstGeom prst="rect">
            <a:avLst/>
          </a:prstGeom>
        </p:spPr>
        <p:txBody>
          <a:bodyPr wrap="square">
            <a:spAutoFit/>
          </a:bodyPr>
          <a:lstStyle/>
          <a:p>
            <a:pPr algn="ctr"/>
            <a:r>
              <a:rPr lang="en-US" sz="5000" dirty="0">
                <a:solidFill>
                  <a:srgbClr val="002060"/>
                </a:solidFill>
                <a:latin typeface="American Typewriter" panose="02090604020004020304" pitchFamily="18" charset="77"/>
                <a:cs typeface="Calibri" panose="020F0502020204030204" pitchFamily="34" charset="0"/>
              </a:rPr>
              <a:t>Q</a:t>
            </a:r>
            <a:r>
              <a:rPr lang="en-US" sz="3000" dirty="0">
                <a:latin typeface="American Typewriter" panose="02090604020004020304" pitchFamily="18" charset="77"/>
                <a:cs typeface="Calibri" panose="020F0502020204030204" pitchFamily="34" charset="0"/>
              </a:rPr>
              <a:t>uality </a:t>
            </a:r>
            <a:r>
              <a:rPr lang="en-US" sz="5000" dirty="0">
                <a:solidFill>
                  <a:srgbClr val="002060"/>
                </a:solidFill>
                <a:latin typeface="American Typewriter" panose="02090604020004020304" pitchFamily="18" charset="77"/>
                <a:cs typeface="Calibri" panose="020F0502020204030204" pitchFamily="34" charset="0"/>
              </a:rPr>
              <a:t>A</a:t>
            </a:r>
            <a:r>
              <a:rPr lang="en-US" sz="3000" dirty="0">
                <a:latin typeface="American Typewriter" panose="02090604020004020304" pitchFamily="18" charset="77"/>
                <a:cs typeface="Calibri" panose="020F0502020204030204" pitchFamily="34" charset="0"/>
              </a:rPr>
              <a:t>ssurance / </a:t>
            </a:r>
            <a:r>
              <a:rPr lang="en-US" sz="5000" dirty="0">
                <a:solidFill>
                  <a:srgbClr val="002060"/>
                </a:solidFill>
                <a:latin typeface="American Typewriter" panose="02090604020004020304" pitchFamily="18" charset="77"/>
                <a:cs typeface="Calibri" panose="020F0502020204030204" pitchFamily="34" charset="0"/>
              </a:rPr>
              <a:t>Q</a:t>
            </a:r>
            <a:r>
              <a:rPr lang="en-US" sz="3000" dirty="0">
                <a:latin typeface="American Typewriter" panose="02090604020004020304" pitchFamily="18" charset="77"/>
                <a:cs typeface="Calibri" panose="020F0502020204030204" pitchFamily="34" charset="0"/>
              </a:rPr>
              <a:t>uality </a:t>
            </a:r>
            <a:r>
              <a:rPr lang="en-US" sz="5000" dirty="0">
                <a:solidFill>
                  <a:srgbClr val="002060"/>
                </a:solidFill>
                <a:latin typeface="American Typewriter" panose="02090604020004020304" pitchFamily="18" charset="77"/>
                <a:cs typeface="Calibri" panose="020F0502020204030204" pitchFamily="34" charset="0"/>
              </a:rPr>
              <a:t>C</a:t>
            </a:r>
            <a:r>
              <a:rPr lang="en-US" sz="3000" dirty="0">
                <a:latin typeface="American Typewriter" panose="02090604020004020304" pitchFamily="18" charset="77"/>
                <a:cs typeface="Calibri" panose="020F0502020204030204" pitchFamily="34" charset="0"/>
              </a:rPr>
              <a:t>ontrol</a:t>
            </a:r>
            <a:endParaRPr lang="en-US" sz="3000" i="1" dirty="0">
              <a:latin typeface="American Typewriter" panose="02090604020004020304" pitchFamily="18" charset="77"/>
              <a:cs typeface="Calibri" panose="020F0502020204030204" pitchFamily="34" charset="0"/>
            </a:endParaRPr>
          </a:p>
        </p:txBody>
      </p:sp>
    </p:spTree>
    <p:extLst>
      <p:ext uri="{BB962C8B-B14F-4D97-AF65-F5344CB8AC3E}">
        <p14:creationId xmlns:p14="http://schemas.microsoft.com/office/powerpoint/2010/main" val="92260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6" descr="A MacBook with lines of code on its screen on a busy desk">
            <a:extLst>
              <a:ext uri="{FF2B5EF4-FFF2-40B4-BE49-F238E27FC236}">
                <a16:creationId xmlns:a16="http://schemas.microsoft.com/office/drawing/2014/main" id="{2B2B9609-F578-5547-A11B-DC98CD253B0E}"/>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12574" b="2839"/>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A0D9BC88-D9B9-EB47-A7E8-B9C62AFD1A76}"/>
              </a:ext>
            </a:extLst>
          </p:cNvPr>
          <p:cNvSpPr/>
          <p:nvPr/>
        </p:nvSpPr>
        <p:spPr>
          <a:xfrm>
            <a:off x="1524000" y="1122362"/>
            <a:ext cx="9144000" cy="2900518"/>
          </a:xfrm>
        </p:spPr>
        <p:txBody>
          <a:bodyPr vert="horz" lIns="91440" tIns="45720" rIns="91440" bIns="45720" rtlCol="0" anchor="b">
            <a:normAutofit/>
          </a:bodyPr>
          <a:lstStyle/>
          <a:p>
            <a:pPr algn="ctr">
              <a:lnSpc>
                <a:spcPct val="90000"/>
              </a:lnSpc>
              <a:spcBef>
                <a:spcPct val="0"/>
              </a:spcBef>
              <a:spcAft>
                <a:spcPts val="600"/>
              </a:spcAft>
            </a:pPr>
            <a:r>
              <a:rPr lang="en-US" sz="6000" dirty="0">
                <a:solidFill>
                  <a:srgbClr val="FFFFFF"/>
                </a:solidFill>
                <a:latin typeface="+mj-lt"/>
                <a:ea typeface="+mj-ea"/>
                <a:cs typeface="+mj-cs"/>
              </a:rPr>
              <a:t>After Data Entry</a:t>
            </a:r>
          </a:p>
        </p:txBody>
      </p:sp>
    </p:spTree>
    <p:extLst>
      <p:ext uri="{BB962C8B-B14F-4D97-AF65-F5344CB8AC3E}">
        <p14:creationId xmlns:p14="http://schemas.microsoft.com/office/powerpoint/2010/main" val="1580848953"/>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mage result for looking wrong direction">
            <a:extLst>
              <a:ext uri="{FF2B5EF4-FFF2-40B4-BE49-F238E27FC236}">
                <a16:creationId xmlns:a16="http://schemas.microsoft.com/office/drawing/2014/main" id="{71F662C6-F82A-EA46-A83C-1764B151E1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5179" y="1352555"/>
            <a:ext cx="7890419" cy="5260279"/>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DE3AE5F7-CF54-0C4D-8F0B-C3E4B25ED868}"/>
              </a:ext>
            </a:extLst>
          </p:cNvPr>
          <p:cNvSpPr/>
          <p:nvPr/>
        </p:nvSpPr>
        <p:spPr>
          <a:xfrm>
            <a:off x="2676968" y="533516"/>
            <a:ext cx="6986840" cy="553998"/>
          </a:xfrm>
          <a:prstGeom prst="rect">
            <a:avLst/>
          </a:prstGeom>
        </p:spPr>
        <p:txBody>
          <a:bodyPr wrap="square">
            <a:spAutoFit/>
          </a:bodyPr>
          <a:lstStyle/>
          <a:p>
            <a:pPr algn="ctr"/>
            <a:r>
              <a:rPr lang="en-US" sz="3000" dirty="0"/>
              <a:t>(1) Cost of Lost Sales, etc.</a:t>
            </a:r>
          </a:p>
        </p:txBody>
      </p:sp>
    </p:spTree>
    <p:extLst>
      <p:ext uri="{BB962C8B-B14F-4D97-AF65-F5344CB8AC3E}">
        <p14:creationId xmlns:p14="http://schemas.microsoft.com/office/powerpoint/2010/main" val="26618639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85BE9DE-F5A9-8E4E-B475-099CA648C446}"/>
              </a:ext>
            </a:extLst>
          </p:cNvPr>
          <p:cNvSpPr/>
          <p:nvPr/>
        </p:nvSpPr>
        <p:spPr>
          <a:xfrm>
            <a:off x="3491969" y="426706"/>
            <a:ext cx="4445641" cy="707886"/>
          </a:xfrm>
          <a:prstGeom prst="rect">
            <a:avLst/>
          </a:prstGeom>
        </p:spPr>
        <p:txBody>
          <a:bodyPr wrap="none">
            <a:spAutoFit/>
          </a:bodyPr>
          <a:lstStyle/>
          <a:p>
            <a:r>
              <a:rPr lang="en-US" sz="4000" dirty="0">
                <a:latin typeface="Corbel" panose="020B0503020204020204" pitchFamily="34" charset="0"/>
              </a:rPr>
              <a:t>1) Visualize the Data</a:t>
            </a:r>
          </a:p>
        </p:txBody>
      </p:sp>
      <p:sp>
        <p:nvSpPr>
          <p:cNvPr id="11" name="Rectangle 10">
            <a:extLst>
              <a:ext uri="{FF2B5EF4-FFF2-40B4-BE49-F238E27FC236}">
                <a16:creationId xmlns:a16="http://schemas.microsoft.com/office/drawing/2014/main" id="{86E7D355-53DB-5D48-AB03-272AAC886A48}"/>
              </a:ext>
            </a:extLst>
          </p:cNvPr>
          <p:cNvSpPr/>
          <p:nvPr/>
        </p:nvSpPr>
        <p:spPr>
          <a:xfrm>
            <a:off x="3751751" y="1134592"/>
            <a:ext cx="3926075" cy="461665"/>
          </a:xfrm>
          <a:prstGeom prst="rect">
            <a:avLst/>
          </a:prstGeom>
        </p:spPr>
        <p:txBody>
          <a:bodyPr wrap="none">
            <a:spAutoFit/>
          </a:bodyPr>
          <a:lstStyle/>
          <a:p>
            <a:r>
              <a:rPr lang="en-US" sz="2400" dirty="0">
                <a:latin typeface="Corbel" panose="020B0503020204020204" pitchFamily="34" charset="0"/>
              </a:rPr>
              <a:t>Great way to look for outliers</a:t>
            </a:r>
          </a:p>
        </p:txBody>
      </p:sp>
      <p:pic>
        <p:nvPicPr>
          <p:cNvPr id="12" name="Picture 11">
            <a:extLst>
              <a:ext uri="{FF2B5EF4-FFF2-40B4-BE49-F238E27FC236}">
                <a16:creationId xmlns:a16="http://schemas.microsoft.com/office/drawing/2014/main" id="{FE83F8ED-CD5A-9D40-9C43-6E9685C4995F}"/>
              </a:ext>
            </a:extLst>
          </p:cNvPr>
          <p:cNvPicPr>
            <a:picLocks noChangeAspect="1"/>
          </p:cNvPicPr>
          <p:nvPr/>
        </p:nvPicPr>
        <p:blipFill rotWithShape="1">
          <a:blip r:embed="rId3"/>
          <a:srcRect t="8995" r="3467"/>
          <a:stretch/>
        </p:blipFill>
        <p:spPr>
          <a:xfrm>
            <a:off x="5982291" y="1837147"/>
            <a:ext cx="6117560" cy="4461257"/>
          </a:xfrm>
          <a:prstGeom prst="rect">
            <a:avLst/>
          </a:prstGeom>
        </p:spPr>
      </p:pic>
      <p:pic>
        <p:nvPicPr>
          <p:cNvPr id="13" name="Picture 12">
            <a:extLst>
              <a:ext uri="{FF2B5EF4-FFF2-40B4-BE49-F238E27FC236}">
                <a16:creationId xmlns:a16="http://schemas.microsoft.com/office/drawing/2014/main" id="{F9C2750D-A93D-9C4F-8C9F-C167D58929BB}"/>
              </a:ext>
            </a:extLst>
          </p:cNvPr>
          <p:cNvPicPr>
            <a:picLocks noChangeAspect="1"/>
          </p:cNvPicPr>
          <p:nvPr/>
        </p:nvPicPr>
        <p:blipFill>
          <a:blip r:embed="rId4"/>
          <a:stretch>
            <a:fillRect/>
          </a:stretch>
        </p:blipFill>
        <p:spPr>
          <a:xfrm>
            <a:off x="301257" y="2006428"/>
            <a:ext cx="6022420" cy="3724517"/>
          </a:xfrm>
          <a:prstGeom prst="rect">
            <a:avLst/>
          </a:prstGeom>
          <a:ln w="63500">
            <a:solidFill>
              <a:srgbClr val="0070C0"/>
            </a:solidFill>
          </a:ln>
        </p:spPr>
      </p:pic>
      <p:sp>
        <p:nvSpPr>
          <p:cNvPr id="14" name="Rectangle 13">
            <a:extLst>
              <a:ext uri="{FF2B5EF4-FFF2-40B4-BE49-F238E27FC236}">
                <a16:creationId xmlns:a16="http://schemas.microsoft.com/office/drawing/2014/main" id="{E6F0DA86-E2EB-7241-B2BD-3E7052649E60}"/>
              </a:ext>
            </a:extLst>
          </p:cNvPr>
          <p:cNvSpPr/>
          <p:nvPr/>
        </p:nvSpPr>
        <p:spPr>
          <a:xfrm>
            <a:off x="301258" y="5971836"/>
            <a:ext cx="11702900" cy="923330"/>
          </a:xfrm>
          <a:prstGeom prst="rect">
            <a:avLst/>
          </a:prstGeom>
        </p:spPr>
        <p:txBody>
          <a:bodyPr wrap="square">
            <a:spAutoFit/>
          </a:bodyPr>
          <a:lstStyle/>
          <a:p>
            <a:pPr lvl="2" algn="ctr"/>
            <a:r>
              <a:rPr lang="en-US" dirty="0">
                <a:latin typeface="Corbel" panose="020B0503020204020204" pitchFamily="34" charset="0"/>
              </a:rPr>
              <a:t>(</a:t>
            </a:r>
            <a:r>
              <a:rPr lang="en-US" dirty="0" err="1">
                <a:latin typeface="Corbel" panose="020B0503020204020204" pitchFamily="34" charset="0"/>
              </a:rPr>
              <a:t>i</a:t>
            </a:r>
            <a:r>
              <a:rPr lang="en-US" dirty="0">
                <a:latin typeface="Corbel" panose="020B0503020204020204" pitchFamily="34" charset="0"/>
              </a:rPr>
              <a:t>) Normal probability plots (ii) Regression (iii) Scatter plots (iv) maps </a:t>
            </a:r>
          </a:p>
          <a:p>
            <a:pPr lvl="2" algn="ctr"/>
            <a:r>
              <a:rPr lang="en-US" dirty="0">
                <a:latin typeface="Corbel" panose="020B0503020204020204" pitchFamily="34" charset="0"/>
              </a:rPr>
              <a:t>(v) </a:t>
            </a:r>
            <a:r>
              <a:rPr lang="en-US" dirty="0"/>
              <a:t>Subtract values from mean (vi) change from last year’s measurement (vii) statistical tests for outliers</a:t>
            </a:r>
            <a:endParaRPr lang="en-US" sz="2000" dirty="0">
              <a:ea typeface="ＭＳ Ｐゴシック" pitchFamily="34" charset="-128"/>
            </a:endParaRPr>
          </a:p>
          <a:p>
            <a:pPr lvl="2" algn="ctr"/>
            <a:endParaRPr lang="en-US" dirty="0">
              <a:latin typeface="Corbel" panose="020B0503020204020204" pitchFamily="34" charset="0"/>
            </a:endParaRPr>
          </a:p>
        </p:txBody>
      </p:sp>
    </p:spTree>
    <p:extLst>
      <p:ext uri="{BB962C8B-B14F-4D97-AF65-F5344CB8AC3E}">
        <p14:creationId xmlns:p14="http://schemas.microsoft.com/office/powerpoint/2010/main" val="5584840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40A5939-6062-9346-8A2F-D8AA7F612818}"/>
              </a:ext>
            </a:extLst>
          </p:cNvPr>
          <p:cNvSpPr/>
          <p:nvPr/>
        </p:nvSpPr>
        <p:spPr>
          <a:xfrm>
            <a:off x="3443351" y="376411"/>
            <a:ext cx="5050100" cy="707886"/>
          </a:xfrm>
          <a:prstGeom prst="rect">
            <a:avLst/>
          </a:prstGeom>
        </p:spPr>
        <p:txBody>
          <a:bodyPr wrap="none">
            <a:spAutoFit/>
          </a:bodyPr>
          <a:lstStyle/>
          <a:p>
            <a:r>
              <a:rPr lang="en-US" sz="4000" dirty="0">
                <a:latin typeface="Corbel" panose="020B0503020204020204" pitchFamily="34" charset="0"/>
              </a:rPr>
              <a:t>2) Summarize the Data</a:t>
            </a:r>
          </a:p>
        </p:txBody>
      </p:sp>
      <p:pic>
        <p:nvPicPr>
          <p:cNvPr id="25602" name="Picture 2" descr="White and Black Digital Device at 36 8">
            <a:extLst>
              <a:ext uri="{FF2B5EF4-FFF2-40B4-BE49-F238E27FC236}">
                <a16:creationId xmlns:a16="http://schemas.microsoft.com/office/drawing/2014/main" id="{46D42BDB-B59D-7A47-B9A8-0ADE41C88AF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1534" r="26514"/>
          <a:stretch/>
        </p:blipFill>
        <p:spPr bwMode="auto">
          <a:xfrm>
            <a:off x="1008495" y="2422427"/>
            <a:ext cx="2434856" cy="3265993"/>
          </a:xfrm>
          <a:prstGeom prst="rect">
            <a:avLst/>
          </a:prstGeom>
          <a:noFill/>
          <a:extLst>
            <a:ext uri="{909E8E84-426E-40DD-AFC4-6F175D3DCCD1}">
              <a14:hiddenFill xmlns:a14="http://schemas.microsoft.com/office/drawing/2010/main">
                <a:solidFill>
                  <a:srgbClr val="FFFFFF"/>
                </a:solidFill>
              </a14:hiddenFill>
            </a:ext>
          </a:extLst>
        </p:spPr>
      </p:pic>
      <p:pic>
        <p:nvPicPr>
          <p:cNvPr id="25604" name="Picture 4" descr="White Calendar">
            <a:extLst>
              <a:ext uri="{FF2B5EF4-FFF2-40B4-BE49-F238E27FC236}">
                <a16:creationId xmlns:a16="http://schemas.microsoft.com/office/drawing/2014/main" id="{92FF68FD-4094-C440-A3FC-05FA0725081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0418" r="3486"/>
          <a:stretch/>
        </p:blipFill>
        <p:spPr bwMode="auto">
          <a:xfrm>
            <a:off x="3552247" y="2443693"/>
            <a:ext cx="2434856" cy="325536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F94D874C-5364-4B49-8A06-46339C3C4C51}"/>
              </a:ext>
            </a:extLst>
          </p:cNvPr>
          <p:cNvSpPr/>
          <p:nvPr/>
        </p:nvSpPr>
        <p:spPr>
          <a:xfrm>
            <a:off x="4132962" y="1180213"/>
            <a:ext cx="4105611" cy="461665"/>
          </a:xfrm>
          <a:prstGeom prst="rect">
            <a:avLst/>
          </a:prstGeom>
        </p:spPr>
        <p:txBody>
          <a:bodyPr wrap="none">
            <a:spAutoFit/>
          </a:bodyPr>
          <a:lstStyle/>
          <a:p>
            <a:r>
              <a:rPr lang="en-US" sz="2400" dirty="0">
                <a:latin typeface="Corbel" panose="020B0503020204020204" pitchFamily="34" charset="0"/>
              </a:rPr>
              <a:t>Do the values look reasonable?</a:t>
            </a:r>
          </a:p>
        </p:txBody>
      </p:sp>
      <p:pic>
        <p:nvPicPr>
          <p:cNvPr id="25606" name="Picture 6" descr="clear flask tubes lot">
            <a:extLst>
              <a:ext uri="{FF2B5EF4-FFF2-40B4-BE49-F238E27FC236}">
                <a16:creationId xmlns:a16="http://schemas.microsoft.com/office/drawing/2014/main" id="{782EA904-8334-9143-9307-F5679EEA4B8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732" r="31544"/>
          <a:stretch/>
        </p:blipFill>
        <p:spPr bwMode="auto">
          <a:xfrm>
            <a:off x="6096000" y="2433060"/>
            <a:ext cx="2434856" cy="3265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01266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2D23E4-0A08-5947-8AE3-8D7A675767F4}"/>
              </a:ext>
            </a:extLst>
          </p:cNvPr>
          <p:cNvSpPr/>
          <p:nvPr/>
        </p:nvSpPr>
        <p:spPr>
          <a:xfrm>
            <a:off x="1305296" y="3154121"/>
            <a:ext cx="6096000" cy="2554545"/>
          </a:xfrm>
          <a:prstGeom prst="rect">
            <a:avLst/>
          </a:prstGeom>
        </p:spPr>
        <p:txBody>
          <a:bodyPr>
            <a:spAutoFit/>
          </a:bodyPr>
          <a:lstStyle/>
          <a:p>
            <a:pPr marL="571500" lvl="0" indent="-571500">
              <a:buFont typeface="Arial" panose="020B0604020202020204" pitchFamily="34" charset="0"/>
              <a:buChar char="•"/>
              <a:defRPr/>
            </a:pPr>
            <a:r>
              <a:rPr lang="en-US" sz="4000" dirty="0">
                <a:latin typeface="Corbel" panose="020B0503020204020204" pitchFamily="34" charset="0"/>
              </a:rPr>
              <a:t>Verified</a:t>
            </a:r>
          </a:p>
          <a:p>
            <a:pPr marL="571500" lvl="0" indent="-571500">
              <a:buFont typeface="Arial" panose="020B0604020202020204" pitchFamily="34" charset="0"/>
              <a:buChar char="•"/>
              <a:defRPr/>
            </a:pPr>
            <a:r>
              <a:rPr lang="en-US" sz="4000" dirty="0">
                <a:latin typeface="Corbel" panose="020B0503020204020204" pitchFamily="34" charset="0"/>
              </a:rPr>
              <a:t>Needs review</a:t>
            </a:r>
          </a:p>
          <a:p>
            <a:pPr marL="571500" lvl="0" indent="-571500">
              <a:buFont typeface="Arial" panose="020B0604020202020204" pitchFamily="34" charset="0"/>
              <a:buChar char="•"/>
              <a:defRPr/>
            </a:pPr>
            <a:r>
              <a:rPr lang="en-US" sz="4000" dirty="0">
                <a:latin typeface="Corbel" panose="020B0503020204020204" pitchFamily="34" charset="0"/>
              </a:rPr>
              <a:t>Needs correction</a:t>
            </a:r>
          </a:p>
          <a:p>
            <a:pPr marL="571500" lvl="0" indent="-571500">
              <a:buFont typeface="Arial" panose="020B0604020202020204" pitchFamily="34" charset="0"/>
              <a:buChar char="•"/>
              <a:defRPr/>
            </a:pPr>
            <a:r>
              <a:rPr lang="en-US" sz="4000" dirty="0">
                <a:latin typeface="Corbel" panose="020B0503020204020204" pitchFamily="34" charset="0"/>
              </a:rPr>
              <a:t>Data interpolated</a:t>
            </a:r>
          </a:p>
        </p:txBody>
      </p:sp>
      <p:sp>
        <p:nvSpPr>
          <p:cNvPr id="3" name="Rectangle 2">
            <a:extLst>
              <a:ext uri="{FF2B5EF4-FFF2-40B4-BE49-F238E27FC236}">
                <a16:creationId xmlns:a16="http://schemas.microsoft.com/office/drawing/2014/main" id="{B8AD12A4-FD50-4F4A-A7E1-B651176F9581}"/>
              </a:ext>
            </a:extLst>
          </p:cNvPr>
          <p:cNvSpPr/>
          <p:nvPr/>
        </p:nvSpPr>
        <p:spPr>
          <a:xfrm>
            <a:off x="3800403" y="257703"/>
            <a:ext cx="4591193" cy="707886"/>
          </a:xfrm>
          <a:prstGeom prst="rect">
            <a:avLst/>
          </a:prstGeom>
        </p:spPr>
        <p:txBody>
          <a:bodyPr wrap="none">
            <a:spAutoFit/>
          </a:bodyPr>
          <a:lstStyle/>
          <a:p>
            <a:r>
              <a:rPr lang="en-US" sz="4000" dirty="0">
                <a:latin typeface="Corbel" panose="020B0503020204020204" pitchFamily="34" charset="0"/>
              </a:rPr>
              <a:t>3) Annotate the Data</a:t>
            </a:r>
          </a:p>
        </p:txBody>
      </p:sp>
      <p:sp>
        <p:nvSpPr>
          <p:cNvPr id="4" name="Rectangle 3">
            <a:extLst>
              <a:ext uri="{FF2B5EF4-FFF2-40B4-BE49-F238E27FC236}">
                <a16:creationId xmlns:a16="http://schemas.microsoft.com/office/drawing/2014/main" id="{9B457D97-AF95-D04B-8AED-E5F057079F59}"/>
              </a:ext>
            </a:extLst>
          </p:cNvPr>
          <p:cNvSpPr/>
          <p:nvPr/>
        </p:nvSpPr>
        <p:spPr>
          <a:xfrm>
            <a:off x="3800403" y="998890"/>
            <a:ext cx="4666662" cy="461665"/>
          </a:xfrm>
          <a:prstGeom prst="rect">
            <a:avLst/>
          </a:prstGeom>
        </p:spPr>
        <p:txBody>
          <a:bodyPr wrap="none">
            <a:spAutoFit/>
          </a:bodyPr>
          <a:lstStyle/>
          <a:p>
            <a:r>
              <a:rPr lang="en-US" sz="2400" dirty="0">
                <a:latin typeface="Corbel" panose="020B0503020204020204" pitchFamily="34" charset="0"/>
              </a:rPr>
              <a:t>Mark data with quality control flags</a:t>
            </a:r>
          </a:p>
        </p:txBody>
      </p:sp>
      <p:pic>
        <p:nvPicPr>
          <p:cNvPr id="24578" name="Picture 2" descr="White Flag">
            <a:extLst>
              <a:ext uri="{FF2B5EF4-FFF2-40B4-BE49-F238E27FC236}">
                <a16:creationId xmlns:a16="http://schemas.microsoft.com/office/drawing/2014/main" id="{184967F8-BF9F-5F44-B8DE-779E210850A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686" r="19947"/>
          <a:stretch/>
        </p:blipFill>
        <p:spPr bwMode="auto">
          <a:xfrm>
            <a:off x="8598196" y="2111115"/>
            <a:ext cx="3593804" cy="4853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78103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DE492E-7A5C-A346-9874-3DC406AA7534}"/>
              </a:ext>
            </a:extLst>
          </p:cNvPr>
          <p:cNvSpPr txBox="1"/>
          <p:nvPr/>
        </p:nvSpPr>
        <p:spPr>
          <a:xfrm>
            <a:off x="642551" y="2228670"/>
            <a:ext cx="4129087" cy="2400657"/>
          </a:xfrm>
          <a:prstGeom prst="rect">
            <a:avLst/>
          </a:prstGeom>
          <a:noFill/>
        </p:spPr>
        <p:txBody>
          <a:bodyPr wrap="square" rtlCol="0">
            <a:spAutoFit/>
          </a:bodyPr>
          <a:lstStyle/>
          <a:p>
            <a:pPr algn="ctr"/>
            <a:r>
              <a:rPr lang="en-US" sz="15000" dirty="0"/>
              <a:t>96%</a:t>
            </a:r>
            <a:endParaRPr lang="en-US" sz="10000" dirty="0"/>
          </a:p>
        </p:txBody>
      </p:sp>
      <p:sp>
        <p:nvSpPr>
          <p:cNvPr id="3" name="TextBox 2">
            <a:extLst>
              <a:ext uri="{FF2B5EF4-FFF2-40B4-BE49-F238E27FC236}">
                <a16:creationId xmlns:a16="http://schemas.microsoft.com/office/drawing/2014/main" id="{A8334EC6-06E0-BF4C-908A-CF1D34E03179}"/>
              </a:ext>
            </a:extLst>
          </p:cNvPr>
          <p:cNvSpPr txBox="1"/>
          <p:nvPr/>
        </p:nvSpPr>
        <p:spPr>
          <a:xfrm>
            <a:off x="7246273" y="2228670"/>
            <a:ext cx="4129087" cy="2400657"/>
          </a:xfrm>
          <a:prstGeom prst="rect">
            <a:avLst/>
          </a:prstGeom>
          <a:noFill/>
        </p:spPr>
        <p:txBody>
          <a:bodyPr wrap="square" rtlCol="0">
            <a:spAutoFit/>
          </a:bodyPr>
          <a:lstStyle/>
          <a:p>
            <a:pPr algn="ctr"/>
            <a:r>
              <a:rPr lang="en-US" sz="15000" dirty="0"/>
              <a:t>99%</a:t>
            </a:r>
            <a:endParaRPr lang="en-US" sz="10000" dirty="0"/>
          </a:p>
        </p:txBody>
      </p:sp>
      <p:sp>
        <p:nvSpPr>
          <p:cNvPr id="4" name="Right Arrow 3">
            <a:extLst>
              <a:ext uri="{FF2B5EF4-FFF2-40B4-BE49-F238E27FC236}">
                <a16:creationId xmlns:a16="http://schemas.microsoft.com/office/drawing/2014/main" id="{8622C081-2296-8246-9469-52BEC42ECD05}"/>
              </a:ext>
            </a:extLst>
          </p:cNvPr>
          <p:cNvSpPr/>
          <p:nvPr/>
        </p:nvSpPr>
        <p:spPr>
          <a:xfrm>
            <a:off x="4945727" y="2984156"/>
            <a:ext cx="2300546" cy="8896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02678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woman biting pencil while sitting on chair in front of computer during daytime">
            <a:extLst>
              <a:ext uri="{FF2B5EF4-FFF2-40B4-BE49-F238E27FC236}">
                <a16:creationId xmlns:a16="http://schemas.microsoft.com/office/drawing/2014/main" id="{20AB4712-A888-7C47-BAE5-59849184BA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7153" y="870673"/>
            <a:ext cx="8490040" cy="5662649"/>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D7177CDA-9161-A944-B166-9C096AE77963}"/>
              </a:ext>
            </a:extLst>
          </p:cNvPr>
          <p:cNvSpPr/>
          <p:nvPr/>
        </p:nvSpPr>
        <p:spPr>
          <a:xfrm>
            <a:off x="4726861" y="169931"/>
            <a:ext cx="3886257" cy="553998"/>
          </a:xfrm>
          <a:prstGeom prst="rect">
            <a:avLst/>
          </a:prstGeom>
        </p:spPr>
        <p:txBody>
          <a:bodyPr wrap="none">
            <a:spAutoFit/>
          </a:bodyPr>
          <a:lstStyle/>
          <a:p>
            <a:r>
              <a:rPr lang="en-US" sz="3000" dirty="0"/>
              <a:t>(2) Cost of data cleanup</a:t>
            </a:r>
          </a:p>
        </p:txBody>
      </p:sp>
    </p:spTree>
    <p:extLst>
      <p:ext uri="{BB962C8B-B14F-4D97-AF65-F5344CB8AC3E}">
        <p14:creationId xmlns:p14="http://schemas.microsoft.com/office/powerpoint/2010/main" val="1561649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7B27557-6C60-0240-8A02-CF64D5C9D52A}"/>
              </a:ext>
            </a:extLst>
          </p:cNvPr>
          <p:cNvSpPr/>
          <p:nvPr/>
        </p:nvSpPr>
        <p:spPr>
          <a:xfrm>
            <a:off x="0" y="179754"/>
            <a:ext cx="12191999" cy="1015663"/>
          </a:xfrm>
          <a:prstGeom prst="rect">
            <a:avLst/>
          </a:prstGeom>
        </p:spPr>
        <p:txBody>
          <a:bodyPr wrap="square">
            <a:spAutoFit/>
          </a:bodyPr>
          <a:lstStyle/>
          <a:p>
            <a:pPr algn="ctr"/>
            <a:r>
              <a:rPr lang="en-US" sz="6000" dirty="0">
                <a:solidFill>
                  <a:srgbClr val="002060"/>
                </a:solidFill>
                <a:latin typeface="American Typewriter" panose="02090604020004020304" pitchFamily="18" charset="77"/>
              </a:rPr>
              <a:t>1-10-100 Rule </a:t>
            </a:r>
          </a:p>
        </p:txBody>
      </p:sp>
      <p:sp>
        <p:nvSpPr>
          <p:cNvPr id="3" name="Rectangle 2">
            <a:extLst>
              <a:ext uri="{FF2B5EF4-FFF2-40B4-BE49-F238E27FC236}">
                <a16:creationId xmlns:a16="http://schemas.microsoft.com/office/drawing/2014/main" id="{8FED5938-91C3-B246-A7CF-4E565AFA6237}"/>
              </a:ext>
            </a:extLst>
          </p:cNvPr>
          <p:cNvSpPr/>
          <p:nvPr/>
        </p:nvSpPr>
        <p:spPr>
          <a:xfrm>
            <a:off x="2044994" y="1661994"/>
            <a:ext cx="8102009" cy="830997"/>
          </a:xfrm>
          <a:prstGeom prst="rect">
            <a:avLst/>
          </a:prstGeom>
        </p:spPr>
        <p:txBody>
          <a:bodyPr wrap="square">
            <a:spAutoFit/>
          </a:bodyPr>
          <a:lstStyle/>
          <a:p>
            <a:pPr algn="ctr"/>
            <a:r>
              <a:rPr lang="en-US" sz="2400" dirty="0">
                <a:latin typeface="Corbel" panose="020B0503020204020204" pitchFamily="34" charset="0"/>
              </a:rPr>
              <a:t>Data entry errors multiply costs exponentially according to the stage at which they are identified and corrected.</a:t>
            </a:r>
          </a:p>
        </p:txBody>
      </p:sp>
      <p:sp>
        <p:nvSpPr>
          <p:cNvPr id="4" name="Rectangle 3">
            <a:extLst>
              <a:ext uri="{FF2B5EF4-FFF2-40B4-BE49-F238E27FC236}">
                <a16:creationId xmlns:a16="http://schemas.microsoft.com/office/drawing/2014/main" id="{40D54EF2-908C-7543-9C63-539228C1CFA9}"/>
              </a:ext>
            </a:extLst>
          </p:cNvPr>
          <p:cNvSpPr/>
          <p:nvPr/>
        </p:nvSpPr>
        <p:spPr>
          <a:xfrm>
            <a:off x="7469490" y="-2126115"/>
            <a:ext cx="6096000" cy="1477328"/>
          </a:xfrm>
          <a:prstGeom prst="rect">
            <a:avLst/>
          </a:prstGeom>
        </p:spPr>
        <p:txBody>
          <a:bodyPr>
            <a:spAutoFit/>
          </a:bodyPr>
          <a:lstStyle/>
          <a:p>
            <a:r>
              <a:rPr lang="en-US" dirty="0">
                <a:solidFill>
                  <a:srgbClr val="676767"/>
                </a:solidFill>
                <a:latin typeface="Open Sans"/>
              </a:rPr>
              <a:t> $1 to check the data at first point of entry, it likely costs $10 to correct the error as part of the greater batch. If the incorrect data slips through without correction, the cost of fixing the mistake by the time it reaches customers or the production line is likely to increase ten fold </a:t>
            </a:r>
            <a:endParaRPr lang="en-US" dirty="0"/>
          </a:p>
        </p:txBody>
      </p:sp>
      <p:sp>
        <p:nvSpPr>
          <p:cNvPr id="5" name="Rectangle 4">
            <a:extLst>
              <a:ext uri="{FF2B5EF4-FFF2-40B4-BE49-F238E27FC236}">
                <a16:creationId xmlns:a16="http://schemas.microsoft.com/office/drawing/2014/main" id="{0B742CF4-FE9C-214E-A92F-9322227C035E}"/>
              </a:ext>
            </a:extLst>
          </p:cNvPr>
          <p:cNvSpPr/>
          <p:nvPr/>
        </p:nvSpPr>
        <p:spPr>
          <a:xfrm>
            <a:off x="4839533" y="1112908"/>
            <a:ext cx="2512932" cy="369332"/>
          </a:xfrm>
          <a:prstGeom prst="rect">
            <a:avLst/>
          </a:prstGeom>
        </p:spPr>
        <p:txBody>
          <a:bodyPr wrap="none">
            <a:spAutoFit/>
          </a:bodyPr>
          <a:lstStyle/>
          <a:p>
            <a:r>
              <a:rPr lang="en-US" dirty="0">
                <a:latin typeface="American Typewriter" panose="02090604020004020304" pitchFamily="18" charset="77"/>
              </a:rPr>
              <a:t> “the cost of quality” </a:t>
            </a:r>
          </a:p>
        </p:txBody>
      </p:sp>
      <p:sp>
        <p:nvSpPr>
          <p:cNvPr id="6" name="Rectangle 5">
            <a:extLst>
              <a:ext uri="{FF2B5EF4-FFF2-40B4-BE49-F238E27FC236}">
                <a16:creationId xmlns:a16="http://schemas.microsoft.com/office/drawing/2014/main" id="{F349DBF5-ED5D-D24F-A631-B3C99E2769CD}"/>
              </a:ext>
            </a:extLst>
          </p:cNvPr>
          <p:cNvSpPr/>
          <p:nvPr/>
        </p:nvSpPr>
        <p:spPr>
          <a:xfrm>
            <a:off x="1894956" y="6308914"/>
            <a:ext cx="8402084" cy="369332"/>
          </a:xfrm>
          <a:prstGeom prst="rect">
            <a:avLst/>
          </a:prstGeom>
        </p:spPr>
        <p:txBody>
          <a:bodyPr wrap="square">
            <a:spAutoFit/>
          </a:bodyPr>
          <a:lstStyle/>
          <a:p>
            <a:pPr algn="ctr"/>
            <a:r>
              <a:rPr lang="en-US" dirty="0">
                <a:solidFill>
                  <a:srgbClr val="5E5E5E"/>
                </a:solidFill>
                <a:latin typeface="Corbel" panose="020B0503020204020204" pitchFamily="34" charset="0"/>
              </a:rPr>
              <a:t> </a:t>
            </a:r>
            <a:r>
              <a:rPr lang="en-US" i="1" dirty="0">
                <a:solidFill>
                  <a:srgbClr val="5E5E5E"/>
                </a:solidFill>
                <a:latin typeface="Corbel" panose="020B0503020204020204" pitchFamily="34" charset="0"/>
              </a:rPr>
              <a:t>prevention</a:t>
            </a:r>
            <a:r>
              <a:rPr lang="en-US" dirty="0">
                <a:solidFill>
                  <a:srgbClr val="5E5E5E"/>
                </a:solidFill>
                <a:latin typeface="Corbel" panose="020B0503020204020204" pitchFamily="34" charset="0"/>
              </a:rPr>
              <a:t> is less costly than correction is less costly than</a:t>
            </a:r>
            <a:r>
              <a:rPr lang="en-US" i="1" dirty="0">
                <a:solidFill>
                  <a:srgbClr val="5E5E5E"/>
                </a:solidFill>
                <a:latin typeface="Corbel" panose="020B0503020204020204" pitchFamily="34" charset="0"/>
              </a:rPr>
              <a:t> failure</a:t>
            </a:r>
            <a:endParaRPr lang="en-US" dirty="0">
              <a:latin typeface="Corbel" panose="020B0503020204020204" pitchFamily="34" charset="0"/>
            </a:endParaRPr>
          </a:p>
        </p:txBody>
      </p:sp>
      <p:sp>
        <p:nvSpPr>
          <p:cNvPr id="7" name="Rectangle 6">
            <a:extLst>
              <a:ext uri="{FF2B5EF4-FFF2-40B4-BE49-F238E27FC236}">
                <a16:creationId xmlns:a16="http://schemas.microsoft.com/office/drawing/2014/main" id="{E9347762-6601-EB49-A8DA-FE60D229EA39}"/>
              </a:ext>
            </a:extLst>
          </p:cNvPr>
          <p:cNvSpPr/>
          <p:nvPr/>
        </p:nvSpPr>
        <p:spPr>
          <a:xfrm>
            <a:off x="1260965" y="2957577"/>
            <a:ext cx="1568058" cy="1015663"/>
          </a:xfrm>
          <a:prstGeom prst="rect">
            <a:avLst/>
          </a:prstGeom>
        </p:spPr>
        <p:txBody>
          <a:bodyPr wrap="none">
            <a:spAutoFit/>
          </a:bodyPr>
          <a:lstStyle/>
          <a:p>
            <a:r>
              <a:rPr lang="en-US" sz="6000" dirty="0">
                <a:solidFill>
                  <a:srgbClr val="002060"/>
                </a:solidFill>
                <a:latin typeface="American Typewriter" panose="02090604020004020304" pitchFamily="18" charset="77"/>
              </a:rPr>
              <a:t>$1: </a:t>
            </a:r>
            <a:endParaRPr lang="en-US" dirty="0"/>
          </a:p>
        </p:txBody>
      </p:sp>
      <p:sp>
        <p:nvSpPr>
          <p:cNvPr id="8" name="Rectangle 7">
            <a:extLst>
              <a:ext uri="{FF2B5EF4-FFF2-40B4-BE49-F238E27FC236}">
                <a16:creationId xmlns:a16="http://schemas.microsoft.com/office/drawing/2014/main" id="{A2B1FED0-CE53-B642-BBB7-F7EA2490D7AB}"/>
              </a:ext>
            </a:extLst>
          </p:cNvPr>
          <p:cNvSpPr/>
          <p:nvPr/>
        </p:nvSpPr>
        <p:spPr>
          <a:xfrm>
            <a:off x="833540" y="3931985"/>
            <a:ext cx="1995483" cy="1015663"/>
          </a:xfrm>
          <a:prstGeom prst="rect">
            <a:avLst/>
          </a:prstGeom>
        </p:spPr>
        <p:txBody>
          <a:bodyPr wrap="none">
            <a:spAutoFit/>
          </a:bodyPr>
          <a:lstStyle/>
          <a:p>
            <a:r>
              <a:rPr lang="en-US" sz="6000" dirty="0">
                <a:solidFill>
                  <a:srgbClr val="002060"/>
                </a:solidFill>
                <a:latin typeface="American Typewriter" panose="02090604020004020304" pitchFamily="18" charset="77"/>
              </a:rPr>
              <a:t>$10: </a:t>
            </a:r>
            <a:endParaRPr lang="en-US" dirty="0"/>
          </a:p>
        </p:txBody>
      </p:sp>
      <p:sp>
        <p:nvSpPr>
          <p:cNvPr id="9" name="Rectangle 8">
            <a:extLst>
              <a:ext uri="{FF2B5EF4-FFF2-40B4-BE49-F238E27FC236}">
                <a16:creationId xmlns:a16="http://schemas.microsoft.com/office/drawing/2014/main" id="{0985AD81-6DAE-E94B-BEB7-665F299A9F1C}"/>
              </a:ext>
            </a:extLst>
          </p:cNvPr>
          <p:cNvSpPr/>
          <p:nvPr/>
        </p:nvSpPr>
        <p:spPr>
          <a:xfrm>
            <a:off x="343021" y="4828664"/>
            <a:ext cx="2486002" cy="1015663"/>
          </a:xfrm>
          <a:prstGeom prst="rect">
            <a:avLst/>
          </a:prstGeom>
        </p:spPr>
        <p:txBody>
          <a:bodyPr wrap="none">
            <a:spAutoFit/>
          </a:bodyPr>
          <a:lstStyle/>
          <a:p>
            <a:r>
              <a:rPr lang="en-US" sz="6000" dirty="0">
                <a:solidFill>
                  <a:srgbClr val="002060"/>
                </a:solidFill>
                <a:latin typeface="American Typewriter" panose="02090604020004020304" pitchFamily="18" charset="77"/>
              </a:rPr>
              <a:t>$100: </a:t>
            </a:r>
            <a:endParaRPr lang="en-US" dirty="0"/>
          </a:p>
        </p:txBody>
      </p:sp>
      <p:sp>
        <p:nvSpPr>
          <p:cNvPr id="10" name="Rectangle 9">
            <a:extLst>
              <a:ext uri="{FF2B5EF4-FFF2-40B4-BE49-F238E27FC236}">
                <a16:creationId xmlns:a16="http://schemas.microsoft.com/office/drawing/2014/main" id="{69AB489D-3835-D74F-9E9C-8EDED578C076}"/>
              </a:ext>
            </a:extLst>
          </p:cNvPr>
          <p:cNvSpPr/>
          <p:nvPr/>
        </p:nvSpPr>
        <p:spPr>
          <a:xfrm>
            <a:off x="2829023" y="3145694"/>
            <a:ext cx="7132081" cy="553998"/>
          </a:xfrm>
          <a:prstGeom prst="rect">
            <a:avLst/>
          </a:prstGeom>
        </p:spPr>
        <p:txBody>
          <a:bodyPr wrap="none">
            <a:spAutoFit/>
          </a:bodyPr>
          <a:lstStyle/>
          <a:p>
            <a:r>
              <a:rPr lang="en-US" sz="3000" dirty="0">
                <a:latin typeface="Corbel" panose="020B0503020204020204" pitchFamily="34" charset="0"/>
              </a:rPr>
              <a:t>Price to check the data at first point of entry</a:t>
            </a:r>
          </a:p>
        </p:txBody>
      </p:sp>
      <p:sp>
        <p:nvSpPr>
          <p:cNvPr id="11" name="Rectangle 10">
            <a:extLst>
              <a:ext uri="{FF2B5EF4-FFF2-40B4-BE49-F238E27FC236}">
                <a16:creationId xmlns:a16="http://schemas.microsoft.com/office/drawing/2014/main" id="{C2D0D589-9628-D64E-8CB1-2E5F42CBA3C7}"/>
              </a:ext>
            </a:extLst>
          </p:cNvPr>
          <p:cNvSpPr/>
          <p:nvPr/>
        </p:nvSpPr>
        <p:spPr>
          <a:xfrm>
            <a:off x="2829023" y="4152251"/>
            <a:ext cx="8781571" cy="553998"/>
          </a:xfrm>
          <a:prstGeom prst="rect">
            <a:avLst/>
          </a:prstGeom>
        </p:spPr>
        <p:txBody>
          <a:bodyPr wrap="none">
            <a:spAutoFit/>
          </a:bodyPr>
          <a:lstStyle/>
          <a:p>
            <a:r>
              <a:rPr lang="en-US" sz="3000" dirty="0">
                <a:latin typeface="Corbel" panose="020B0503020204020204" pitchFamily="34" charset="0"/>
              </a:rPr>
              <a:t>Price to find and correct error when it is part of a batch</a:t>
            </a:r>
          </a:p>
        </p:txBody>
      </p:sp>
      <p:sp>
        <p:nvSpPr>
          <p:cNvPr id="12" name="Rectangle 11">
            <a:extLst>
              <a:ext uri="{FF2B5EF4-FFF2-40B4-BE49-F238E27FC236}">
                <a16:creationId xmlns:a16="http://schemas.microsoft.com/office/drawing/2014/main" id="{CEEAB7E0-5919-3742-84D9-55AFA99E6BF8}"/>
              </a:ext>
            </a:extLst>
          </p:cNvPr>
          <p:cNvSpPr/>
          <p:nvPr/>
        </p:nvSpPr>
        <p:spPr>
          <a:xfrm>
            <a:off x="2829023" y="5093644"/>
            <a:ext cx="8628196" cy="553998"/>
          </a:xfrm>
          <a:prstGeom prst="rect">
            <a:avLst/>
          </a:prstGeom>
        </p:spPr>
        <p:txBody>
          <a:bodyPr wrap="none">
            <a:spAutoFit/>
          </a:bodyPr>
          <a:lstStyle/>
          <a:p>
            <a:r>
              <a:rPr lang="en-US" sz="3000" dirty="0">
                <a:latin typeface="Corbel" panose="020B0503020204020204" pitchFamily="34" charset="0"/>
              </a:rPr>
              <a:t>Cost of fixing the mistake when it reaches customers</a:t>
            </a:r>
          </a:p>
        </p:txBody>
      </p:sp>
    </p:spTree>
    <p:extLst>
      <p:ext uri="{BB962C8B-B14F-4D97-AF65-F5344CB8AC3E}">
        <p14:creationId xmlns:p14="http://schemas.microsoft.com/office/powerpoint/2010/main" val="261178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CC106C8-675B-3345-A591-57638CAEF7F7}"/>
              </a:ext>
            </a:extLst>
          </p:cNvPr>
          <p:cNvSpPr/>
          <p:nvPr/>
        </p:nvSpPr>
        <p:spPr>
          <a:xfrm>
            <a:off x="7039699" y="6270249"/>
            <a:ext cx="5302102" cy="400110"/>
          </a:xfrm>
          <a:prstGeom prst="rect">
            <a:avLst/>
          </a:prstGeom>
        </p:spPr>
        <p:txBody>
          <a:bodyPr wrap="square">
            <a:spAutoFit/>
          </a:bodyPr>
          <a:lstStyle/>
          <a:p>
            <a:r>
              <a:rPr lang="en-US" sz="1000" dirty="0">
                <a:solidFill>
                  <a:srgbClr val="303030"/>
                </a:solidFill>
                <a:latin typeface="Corbel" panose="020B0503020204020204" pitchFamily="34" charset="0"/>
              </a:rPr>
              <a:t>Goldberg, S. I., </a:t>
            </a:r>
            <a:r>
              <a:rPr lang="en-US" sz="1000" dirty="0" err="1">
                <a:solidFill>
                  <a:srgbClr val="303030"/>
                </a:solidFill>
                <a:latin typeface="Corbel" panose="020B0503020204020204" pitchFamily="34" charset="0"/>
              </a:rPr>
              <a:t>Niemierko</a:t>
            </a:r>
            <a:r>
              <a:rPr lang="en-US" sz="1000" dirty="0">
                <a:solidFill>
                  <a:srgbClr val="303030"/>
                </a:solidFill>
                <a:latin typeface="Corbel" panose="020B0503020204020204" pitchFamily="34" charset="0"/>
              </a:rPr>
              <a:t>, A., &amp; </a:t>
            </a:r>
            <a:r>
              <a:rPr lang="en-US" sz="1000" dirty="0" err="1">
                <a:solidFill>
                  <a:srgbClr val="303030"/>
                </a:solidFill>
                <a:latin typeface="Corbel" panose="020B0503020204020204" pitchFamily="34" charset="0"/>
              </a:rPr>
              <a:t>Turchin</a:t>
            </a:r>
            <a:r>
              <a:rPr lang="en-US" sz="1000" dirty="0">
                <a:solidFill>
                  <a:srgbClr val="303030"/>
                </a:solidFill>
                <a:latin typeface="Corbel" panose="020B0503020204020204" pitchFamily="34" charset="0"/>
              </a:rPr>
              <a:t>, A. (2008). Analysis of data errors in clinical research databases. </a:t>
            </a:r>
            <a:r>
              <a:rPr lang="en-US" sz="1000" i="1" dirty="0">
                <a:solidFill>
                  <a:srgbClr val="303030"/>
                </a:solidFill>
                <a:latin typeface="Corbel" panose="020B0503020204020204" pitchFamily="34" charset="0"/>
              </a:rPr>
              <a:t>AMIA  Annual Symposium proceedings. AMIA Symposium</a:t>
            </a:r>
            <a:r>
              <a:rPr lang="en-US" sz="1000" dirty="0">
                <a:solidFill>
                  <a:srgbClr val="303030"/>
                </a:solidFill>
                <a:latin typeface="Corbel" panose="020B0503020204020204" pitchFamily="34" charset="0"/>
              </a:rPr>
              <a:t>, </a:t>
            </a:r>
            <a:r>
              <a:rPr lang="en-US" sz="1000" i="1" dirty="0">
                <a:solidFill>
                  <a:srgbClr val="303030"/>
                </a:solidFill>
                <a:latin typeface="Corbel" panose="020B0503020204020204" pitchFamily="34" charset="0"/>
              </a:rPr>
              <a:t>2008</a:t>
            </a:r>
            <a:r>
              <a:rPr lang="en-US" sz="1000" dirty="0">
                <a:solidFill>
                  <a:srgbClr val="303030"/>
                </a:solidFill>
                <a:latin typeface="Corbel" panose="020B0503020204020204" pitchFamily="34" charset="0"/>
              </a:rPr>
              <a:t>, 242–246.</a:t>
            </a:r>
            <a:endParaRPr lang="en-US" sz="1000" dirty="0">
              <a:latin typeface="Corbel" panose="020B0503020204020204" pitchFamily="34" charset="0"/>
            </a:endParaRPr>
          </a:p>
        </p:txBody>
      </p:sp>
      <p:sp>
        <p:nvSpPr>
          <p:cNvPr id="4" name="Rectangle 3">
            <a:extLst>
              <a:ext uri="{FF2B5EF4-FFF2-40B4-BE49-F238E27FC236}">
                <a16:creationId xmlns:a16="http://schemas.microsoft.com/office/drawing/2014/main" id="{926D24AD-2151-6E46-83E0-E38A7A8C09AD}"/>
              </a:ext>
            </a:extLst>
          </p:cNvPr>
          <p:cNvSpPr/>
          <p:nvPr/>
        </p:nvSpPr>
        <p:spPr>
          <a:xfrm>
            <a:off x="0" y="187641"/>
            <a:ext cx="12192000" cy="1323439"/>
          </a:xfrm>
          <a:prstGeom prst="rect">
            <a:avLst/>
          </a:prstGeom>
        </p:spPr>
        <p:txBody>
          <a:bodyPr wrap="square">
            <a:spAutoFit/>
          </a:bodyPr>
          <a:lstStyle/>
          <a:p>
            <a:pPr algn="ctr"/>
            <a:r>
              <a:rPr lang="en-US" sz="4000" dirty="0">
                <a:solidFill>
                  <a:srgbClr val="002060"/>
                </a:solidFill>
                <a:latin typeface="Corbel" panose="020B0503020204020204" pitchFamily="34" charset="0"/>
              </a:rPr>
              <a:t>Goldberg et al. (2008): </a:t>
            </a:r>
          </a:p>
          <a:p>
            <a:pPr algn="ctr"/>
            <a:r>
              <a:rPr lang="en-US" sz="4000" dirty="0">
                <a:latin typeface="Corbel" panose="020B0503020204020204" pitchFamily="34" charset="0"/>
              </a:rPr>
              <a:t>error rates in two clinical research databases</a:t>
            </a:r>
          </a:p>
        </p:txBody>
      </p:sp>
      <p:sp>
        <p:nvSpPr>
          <p:cNvPr id="5" name="Rectangle 4">
            <a:extLst>
              <a:ext uri="{FF2B5EF4-FFF2-40B4-BE49-F238E27FC236}">
                <a16:creationId xmlns:a16="http://schemas.microsoft.com/office/drawing/2014/main" id="{369BDC70-AE98-AA4C-AE39-89F66727FC64}"/>
              </a:ext>
            </a:extLst>
          </p:cNvPr>
          <p:cNvSpPr/>
          <p:nvPr/>
        </p:nvSpPr>
        <p:spPr>
          <a:xfrm>
            <a:off x="1683789" y="2841050"/>
            <a:ext cx="3771014" cy="1015663"/>
          </a:xfrm>
          <a:prstGeom prst="rect">
            <a:avLst/>
          </a:prstGeom>
        </p:spPr>
        <p:txBody>
          <a:bodyPr wrap="square">
            <a:spAutoFit/>
          </a:bodyPr>
          <a:lstStyle/>
          <a:p>
            <a:r>
              <a:rPr lang="en-US" sz="6000" dirty="0">
                <a:solidFill>
                  <a:srgbClr val="002060"/>
                </a:solidFill>
                <a:latin typeface="American Typewriter" panose="02090604020004020304" pitchFamily="18" charset="77"/>
              </a:rPr>
              <a:t>2.3-5.2%</a:t>
            </a:r>
          </a:p>
        </p:txBody>
      </p:sp>
      <p:sp>
        <p:nvSpPr>
          <p:cNvPr id="6" name="Rectangle 5">
            <a:extLst>
              <a:ext uri="{FF2B5EF4-FFF2-40B4-BE49-F238E27FC236}">
                <a16:creationId xmlns:a16="http://schemas.microsoft.com/office/drawing/2014/main" id="{89C32723-4DA0-3D41-9B79-44F0E2BE3FDF}"/>
              </a:ext>
            </a:extLst>
          </p:cNvPr>
          <p:cNvSpPr/>
          <p:nvPr/>
        </p:nvSpPr>
        <p:spPr>
          <a:xfrm>
            <a:off x="0" y="1877610"/>
            <a:ext cx="4711336" cy="1938992"/>
          </a:xfrm>
          <a:prstGeom prst="rect">
            <a:avLst/>
          </a:prstGeom>
        </p:spPr>
        <p:txBody>
          <a:bodyPr wrap="square">
            <a:spAutoFit/>
          </a:bodyPr>
          <a:lstStyle/>
          <a:p>
            <a:r>
              <a:rPr lang="en-US" sz="6000" dirty="0">
                <a:latin typeface="Corbel" panose="020B0503020204020204" pitchFamily="34" charset="0"/>
              </a:rPr>
              <a:t>Demographic data:</a:t>
            </a:r>
          </a:p>
        </p:txBody>
      </p:sp>
      <p:sp>
        <p:nvSpPr>
          <p:cNvPr id="7" name="Rectangle 6">
            <a:extLst>
              <a:ext uri="{FF2B5EF4-FFF2-40B4-BE49-F238E27FC236}">
                <a16:creationId xmlns:a16="http://schemas.microsoft.com/office/drawing/2014/main" id="{CADB50FB-978D-7E4D-8E75-7B01341B3271}"/>
              </a:ext>
            </a:extLst>
          </p:cNvPr>
          <p:cNvSpPr/>
          <p:nvPr/>
        </p:nvSpPr>
        <p:spPr>
          <a:xfrm>
            <a:off x="0" y="4070479"/>
            <a:ext cx="5070641" cy="1938992"/>
          </a:xfrm>
          <a:prstGeom prst="rect">
            <a:avLst/>
          </a:prstGeom>
        </p:spPr>
        <p:txBody>
          <a:bodyPr wrap="square">
            <a:spAutoFit/>
          </a:bodyPr>
          <a:lstStyle/>
          <a:p>
            <a:r>
              <a:rPr lang="en-US" sz="6000" dirty="0">
                <a:latin typeface="Corbel" panose="020B0503020204020204" pitchFamily="34" charset="0"/>
              </a:rPr>
              <a:t>Treatment data:</a:t>
            </a:r>
          </a:p>
        </p:txBody>
      </p:sp>
      <p:sp>
        <p:nvSpPr>
          <p:cNvPr id="8" name="Rectangle 7">
            <a:extLst>
              <a:ext uri="{FF2B5EF4-FFF2-40B4-BE49-F238E27FC236}">
                <a16:creationId xmlns:a16="http://schemas.microsoft.com/office/drawing/2014/main" id="{A1473704-4817-154F-BDB3-DF6235EEBBEC}"/>
              </a:ext>
            </a:extLst>
          </p:cNvPr>
          <p:cNvSpPr/>
          <p:nvPr/>
        </p:nvSpPr>
        <p:spPr>
          <a:xfrm>
            <a:off x="44296" y="6356780"/>
            <a:ext cx="7336465" cy="276999"/>
          </a:xfrm>
          <a:prstGeom prst="rect">
            <a:avLst/>
          </a:prstGeom>
        </p:spPr>
        <p:txBody>
          <a:bodyPr wrap="square">
            <a:spAutoFit/>
          </a:bodyPr>
          <a:lstStyle/>
          <a:p>
            <a:r>
              <a:rPr lang="en-US" sz="1200" b="1" dirty="0">
                <a:latin typeface="Corbel" panose="020B0503020204020204" pitchFamily="34" charset="0"/>
              </a:rPr>
              <a:t>Includes </a:t>
            </a:r>
            <a:r>
              <a:rPr lang="en-US" sz="1200" dirty="0">
                <a:latin typeface="Corbel" panose="020B0503020204020204" pitchFamily="34" charset="0"/>
              </a:rPr>
              <a:t>errors made during data entry and misinterpretation of data contained on the original forms.</a:t>
            </a:r>
          </a:p>
        </p:txBody>
      </p:sp>
      <p:sp>
        <p:nvSpPr>
          <p:cNvPr id="9" name="Rectangle 8">
            <a:extLst>
              <a:ext uri="{FF2B5EF4-FFF2-40B4-BE49-F238E27FC236}">
                <a16:creationId xmlns:a16="http://schemas.microsoft.com/office/drawing/2014/main" id="{277FE21E-A536-4446-8D3B-9D3A8BB80FF3}"/>
              </a:ext>
            </a:extLst>
          </p:cNvPr>
          <p:cNvSpPr/>
          <p:nvPr/>
        </p:nvSpPr>
        <p:spPr>
          <a:xfrm>
            <a:off x="1683789" y="5009474"/>
            <a:ext cx="4057481" cy="1015663"/>
          </a:xfrm>
          <a:prstGeom prst="rect">
            <a:avLst/>
          </a:prstGeom>
        </p:spPr>
        <p:txBody>
          <a:bodyPr wrap="square">
            <a:spAutoFit/>
          </a:bodyPr>
          <a:lstStyle/>
          <a:p>
            <a:r>
              <a:rPr lang="en-US" sz="6000" dirty="0">
                <a:solidFill>
                  <a:srgbClr val="002060"/>
                </a:solidFill>
                <a:latin typeface="American Typewriter" panose="02090604020004020304" pitchFamily="18" charset="77"/>
              </a:rPr>
              <a:t>10-26.9%</a:t>
            </a:r>
          </a:p>
        </p:txBody>
      </p:sp>
      <p:pic>
        <p:nvPicPr>
          <p:cNvPr id="14338" name="Picture 2" descr="Image result for medical records">
            <a:extLst>
              <a:ext uri="{FF2B5EF4-FFF2-40B4-BE49-F238E27FC236}">
                <a16:creationId xmlns:a16="http://schemas.microsoft.com/office/drawing/2014/main" id="{469B57D9-0D50-F14A-9C06-B8A588BB4B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4764" y="1820718"/>
            <a:ext cx="6136863" cy="2035995"/>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descr="Image result for medical records narrative">
            <a:extLst>
              <a:ext uri="{FF2B5EF4-FFF2-40B4-BE49-F238E27FC236}">
                <a16:creationId xmlns:a16="http://schemas.microsoft.com/office/drawing/2014/main" id="{A1F97ACD-FC13-A04E-9B67-F1A7DF44583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286" b="41968"/>
          <a:stretch/>
        </p:blipFill>
        <p:spPr bwMode="auto">
          <a:xfrm>
            <a:off x="5824765" y="4318960"/>
            <a:ext cx="6226229" cy="1732049"/>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Connector 10">
            <a:extLst>
              <a:ext uri="{FF2B5EF4-FFF2-40B4-BE49-F238E27FC236}">
                <a16:creationId xmlns:a16="http://schemas.microsoft.com/office/drawing/2014/main" id="{622FA71A-DB1B-2C45-A195-30F679F0EBF2}"/>
              </a:ext>
            </a:extLst>
          </p:cNvPr>
          <p:cNvCxnSpPr/>
          <p:nvPr/>
        </p:nvCxnSpPr>
        <p:spPr>
          <a:xfrm>
            <a:off x="0" y="6248983"/>
            <a:ext cx="121920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255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EAA968D-F8F2-864C-AEC4-14E4691AFF11}"/>
              </a:ext>
            </a:extLst>
          </p:cNvPr>
          <p:cNvPicPr>
            <a:picLocks noChangeAspect="1"/>
          </p:cNvPicPr>
          <p:nvPr/>
        </p:nvPicPr>
        <p:blipFill rotWithShape="1">
          <a:blip r:embed="rId2"/>
          <a:srcRect t="6526"/>
          <a:stretch/>
        </p:blipFill>
        <p:spPr>
          <a:xfrm>
            <a:off x="6478600" y="598367"/>
            <a:ext cx="5920398" cy="2101212"/>
          </a:xfrm>
          <a:prstGeom prst="rect">
            <a:avLst/>
          </a:prstGeom>
          <a:ln>
            <a:solidFill>
              <a:schemeClr val="accent1"/>
            </a:solidFill>
          </a:ln>
        </p:spPr>
      </p:pic>
      <p:pic>
        <p:nvPicPr>
          <p:cNvPr id="9" name="Picture 8">
            <a:extLst>
              <a:ext uri="{FF2B5EF4-FFF2-40B4-BE49-F238E27FC236}">
                <a16:creationId xmlns:a16="http://schemas.microsoft.com/office/drawing/2014/main" id="{58B827C5-1FFA-6E4A-9381-48F825BD13C2}"/>
              </a:ext>
            </a:extLst>
          </p:cNvPr>
          <p:cNvPicPr>
            <a:picLocks noChangeAspect="1"/>
          </p:cNvPicPr>
          <p:nvPr/>
        </p:nvPicPr>
        <p:blipFill>
          <a:blip r:embed="rId3"/>
          <a:stretch>
            <a:fillRect/>
          </a:stretch>
        </p:blipFill>
        <p:spPr>
          <a:xfrm>
            <a:off x="6478600" y="5601098"/>
            <a:ext cx="5280062" cy="757713"/>
          </a:xfrm>
          <a:prstGeom prst="rect">
            <a:avLst/>
          </a:prstGeom>
          <a:ln>
            <a:solidFill>
              <a:schemeClr val="accent1"/>
            </a:solidFill>
          </a:ln>
        </p:spPr>
      </p:pic>
      <p:pic>
        <p:nvPicPr>
          <p:cNvPr id="11" name="Picture 10">
            <a:extLst>
              <a:ext uri="{FF2B5EF4-FFF2-40B4-BE49-F238E27FC236}">
                <a16:creationId xmlns:a16="http://schemas.microsoft.com/office/drawing/2014/main" id="{23774437-12C3-6F49-B525-9B4EF3236EBC}"/>
              </a:ext>
            </a:extLst>
          </p:cNvPr>
          <p:cNvPicPr>
            <a:picLocks noChangeAspect="1"/>
          </p:cNvPicPr>
          <p:nvPr/>
        </p:nvPicPr>
        <p:blipFill>
          <a:blip r:embed="rId4"/>
          <a:stretch>
            <a:fillRect/>
          </a:stretch>
        </p:blipFill>
        <p:spPr>
          <a:xfrm>
            <a:off x="304470" y="3772138"/>
            <a:ext cx="11583060" cy="1382269"/>
          </a:xfrm>
          <a:prstGeom prst="rect">
            <a:avLst/>
          </a:prstGeom>
          <a:ln>
            <a:solidFill>
              <a:schemeClr val="accent1"/>
            </a:solidFill>
          </a:ln>
        </p:spPr>
      </p:pic>
      <p:pic>
        <p:nvPicPr>
          <p:cNvPr id="13" name="Picture 12">
            <a:extLst>
              <a:ext uri="{FF2B5EF4-FFF2-40B4-BE49-F238E27FC236}">
                <a16:creationId xmlns:a16="http://schemas.microsoft.com/office/drawing/2014/main" id="{4BB8A9F9-074C-4F42-B7D0-9ECAA445632E}"/>
              </a:ext>
            </a:extLst>
          </p:cNvPr>
          <p:cNvPicPr>
            <a:picLocks noChangeAspect="1"/>
          </p:cNvPicPr>
          <p:nvPr/>
        </p:nvPicPr>
        <p:blipFill rotWithShape="1">
          <a:blip r:embed="rId5"/>
          <a:srcRect t="5904"/>
          <a:stretch/>
        </p:blipFill>
        <p:spPr>
          <a:xfrm>
            <a:off x="175602" y="256895"/>
            <a:ext cx="5920398" cy="2828968"/>
          </a:xfrm>
          <a:prstGeom prst="rect">
            <a:avLst/>
          </a:prstGeom>
          <a:ln>
            <a:solidFill>
              <a:schemeClr val="accent1"/>
            </a:solidFill>
          </a:ln>
        </p:spPr>
      </p:pic>
    </p:spTree>
    <p:extLst>
      <p:ext uri="{BB962C8B-B14F-4D97-AF65-F5344CB8AC3E}">
        <p14:creationId xmlns:p14="http://schemas.microsoft.com/office/powerpoint/2010/main" val="7681216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EC5EE50-C62F-3B4A-AF7E-74FE0FB21820}"/>
              </a:ext>
            </a:extLst>
          </p:cNvPr>
          <p:cNvSpPr/>
          <p:nvPr/>
        </p:nvSpPr>
        <p:spPr>
          <a:xfrm>
            <a:off x="3433331" y="4421845"/>
            <a:ext cx="3773812" cy="646331"/>
          </a:xfrm>
          <a:prstGeom prst="rect">
            <a:avLst/>
          </a:prstGeom>
        </p:spPr>
        <p:txBody>
          <a:bodyPr wrap="square">
            <a:spAutoFit/>
          </a:bodyPr>
          <a:lstStyle/>
          <a:p>
            <a:r>
              <a:rPr lang="en-US" dirty="0">
                <a:latin typeface="Corbel" panose="020B0503020204020204" pitchFamily="34" charset="0"/>
              </a:rPr>
              <a:t>Process to identify and flag suspect data after they have been generated.</a:t>
            </a:r>
          </a:p>
        </p:txBody>
      </p:sp>
      <p:sp>
        <p:nvSpPr>
          <p:cNvPr id="11" name="Rectangle 10">
            <a:extLst>
              <a:ext uri="{FF2B5EF4-FFF2-40B4-BE49-F238E27FC236}">
                <a16:creationId xmlns:a16="http://schemas.microsoft.com/office/drawing/2014/main" id="{E19ADB63-9425-3141-91E0-5A944279FE93}"/>
              </a:ext>
            </a:extLst>
          </p:cNvPr>
          <p:cNvSpPr/>
          <p:nvPr/>
        </p:nvSpPr>
        <p:spPr>
          <a:xfrm>
            <a:off x="486819" y="712828"/>
            <a:ext cx="2021707" cy="1077218"/>
          </a:xfrm>
          <a:prstGeom prst="rect">
            <a:avLst/>
          </a:prstGeom>
        </p:spPr>
        <p:txBody>
          <a:bodyPr wrap="none">
            <a:spAutoFit/>
          </a:bodyPr>
          <a:lstStyle/>
          <a:p>
            <a:pPr algn="ctr"/>
            <a:r>
              <a:rPr lang="en-US" sz="3200" dirty="0">
                <a:solidFill>
                  <a:srgbClr val="202122"/>
                </a:solidFill>
                <a:latin typeface="Corbel" panose="020B0503020204020204" pitchFamily="34" charset="0"/>
                <a:cs typeface="Calibri" panose="020F0502020204030204" pitchFamily="34" charset="0"/>
              </a:rPr>
              <a:t>data </a:t>
            </a:r>
          </a:p>
          <a:p>
            <a:pPr algn="ctr"/>
            <a:r>
              <a:rPr lang="en-US" sz="3200" dirty="0">
                <a:solidFill>
                  <a:srgbClr val="202122"/>
                </a:solidFill>
                <a:latin typeface="Corbel" panose="020B0503020204020204" pitchFamily="34" charset="0"/>
                <a:cs typeface="Calibri" panose="020F0502020204030204" pitchFamily="34" charset="0"/>
              </a:rPr>
              <a:t>acquisition</a:t>
            </a:r>
            <a:endParaRPr lang="en-US" sz="3200" dirty="0">
              <a:latin typeface="Corbel" panose="020B0503020204020204" pitchFamily="34" charset="0"/>
              <a:cs typeface="Calibri" panose="020F0502020204030204" pitchFamily="34" charset="0"/>
            </a:endParaRPr>
          </a:p>
        </p:txBody>
      </p:sp>
      <p:sp>
        <p:nvSpPr>
          <p:cNvPr id="12" name="Rectangle 11">
            <a:extLst>
              <a:ext uri="{FF2B5EF4-FFF2-40B4-BE49-F238E27FC236}">
                <a16:creationId xmlns:a16="http://schemas.microsoft.com/office/drawing/2014/main" id="{A364D930-C40F-CD48-B41B-C5214563AC56}"/>
              </a:ext>
            </a:extLst>
          </p:cNvPr>
          <p:cNvSpPr/>
          <p:nvPr/>
        </p:nvSpPr>
        <p:spPr>
          <a:xfrm>
            <a:off x="3572319" y="712828"/>
            <a:ext cx="2005677" cy="1077218"/>
          </a:xfrm>
          <a:prstGeom prst="rect">
            <a:avLst/>
          </a:prstGeom>
        </p:spPr>
        <p:txBody>
          <a:bodyPr wrap="none">
            <a:spAutoFit/>
          </a:bodyPr>
          <a:lstStyle/>
          <a:p>
            <a:pPr algn="ctr"/>
            <a:r>
              <a:rPr lang="en-US" sz="3200" dirty="0">
                <a:solidFill>
                  <a:srgbClr val="202122"/>
                </a:solidFill>
                <a:latin typeface="Corbel" panose="020B0503020204020204" pitchFamily="34" charset="0"/>
                <a:cs typeface="Calibri" panose="020F0502020204030204" pitchFamily="34" charset="0"/>
              </a:rPr>
              <a:t>data </a:t>
            </a:r>
          </a:p>
          <a:p>
            <a:pPr algn="ctr"/>
            <a:r>
              <a:rPr lang="en-US" sz="3200" dirty="0">
                <a:solidFill>
                  <a:srgbClr val="202122"/>
                </a:solidFill>
                <a:latin typeface="Corbel" panose="020B0503020204020204" pitchFamily="34" charset="0"/>
                <a:cs typeface="Calibri" panose="020F0502020204030204" pitchFamily="34" charset="0"/>
              </a:rPr>
              <a:t>processing</a:t>
            </a:r>
            <a:endParaRPr lang="en-US" sz="3200" dirty="0">
              <a:latin typeface="Corbel" panose="020B0503020204020204" pitchFamily="34" charset="0"/>
              <a:cs typeface="Calibri" panose="020F0502020204030204" pitchFamily="34" charset="0"/>
            </a:endParaRPr>
          </a:p>
        </p:txBody>
      </p:sp>
      <p:sp>
        <p:nvSpPr>
          <p:cNvPr id="13" name="Rectangle 12">
            <a:extLst>
              <a:ext uri="{FF2B5EF4-FFF2-40B4-BE49-F238E27FC236}">
                <a16:creationId xmlns:a16="http://schemas.microsoft.com/office/drawing/2014/main" id="{09C62A95-40C4-014A-95FF-D3EB8FA93B42}"/>
              </a:ext>
            </a:extLst>
          </p:cNvPr>
          <p:cNvSpPr/>
          <p:nvPr/>
        </p:nvSpPr>
        <p:spPr>
          <a:xfrm>
            <a:off x="6756091" y="712828"/>
            <a:ext cx="1521570" cy="1077218"/>
          </a:xfrm>
          <a:prstGeom prst="rect">
            <a:avLst/>
          </a:prstGeom>
        </p:spPr>
        <p:txBody>
          <a:bodyPr wrap="none">
            <a:spAutoFit/>
          </a:bodyPr>
          <a:lstStyle/>
          <a:p>
            <a:pPr algn="ctr"/>
            <a:r>
              <a:rPr lang="en-US" sz="3200" dirty="0">
                <a:solidFill>
                  <a:schemeClr val="bg2">
                    <a:lumMod val="75000"/>
                  </a:schemeClr>
                </a:solidFill>
                <a:latin typeface="Corbel" panose="020B0503020204020204" pitchFamily="34" charset="0"/>
                <a:cs typeface="Calibri" panose="020F0502020204030204" pitchFamily="34" charset="0"/>
              </a:rPr>
              <a:t>data </a:t>
            </a:r>
          </a:p>
          <a:p>
            <a:pPr algn="ctr"/>
            <a:r>
              <a:rPr lang="en-US" sz="3200" dirty="0">
                <a:solidFill>
                  <a:schemeClr val="bg2">
                    <a:lumMod val="75000"/>
                  </a:schemeClr>
                </a:solidFill>
                <a:latin typeface="Corbel" panose="020B0503020204020204" pitchFamily="34" charset="0"/>
                <a:cs typeface="Calibri" panose="020F0502020204030204" pitchFamily="34" charset="0"/>
              </a:rPr>
              <a:t>analysis</a:t>
            </a:r>
          </a:p>
        </p:txBody>
      </p:sp>
      <p:sp>
        <p:nvSpPr>
          <p:cNvPr id="14" name="Rectangle 13">
            <a:extLst>
              <a:ext uri="{FF2B5EF4-FFF2-40B4-BE49-F238E27FC236}">
                <a16:creationId xmlns:a16="http://schemas.microsoft.com/office/drawing/2014/main" id="{CD4EC9AB-4EC8-E848-A999-424EF15C73C2}"/>
              </a:ext>
            </a:extLst>
          </p:cNvPr>
          <p:cNvSpPr/>
          <p:nvPr/>
        </p:nvSpPr>
        <p:spPr>
          <a:xfrm>
            <a:off x="9441476" y="737087"/>
            <a:ext cx="2347117" cy="1077218"/>
          </a:xfrm>
          <a:prstGeom prst="rect">
            <a:avLst/>
          </a:prstGeom>
        </p:spPr>
        <p:txBody>
          <a:bodyPr wrap="none">
            <a:spAutoFit/>
          </a:bodyPr>
          <a:lstStyle/>
          <a:p>
            <a:pPr algn="ctr"/>
            <a:r>
              <a:rPr lang="en-US" sz="3200" dirty="0">
                <a:solidFill>
                  <a:schemeClr val="bg2">
                    <a:lumMod val="75000"/>
                  </a:schemeClr>
                </a:solidFill>
                <a:latin typeface="Corbel" panose="020B0503020204020204" pitchFamily="34" charset="0"/>
                <a:cs typeface="Calibri" panose="020F0502020204030204" pitchFamily="34" charset="0"/>
              </a:rPr>
              <a:t>data </a:t>
            </a:r>
          </a:p>
          <a:p>
            <a:pPr algn="ctr"/>
            <a:r>
              <a:rPr lang="en-US" sz="3200" dirty="0">
                <a:solidFill>
                  <a:schemeClr val="bg2">
                    <a:lumMod val="75000"/>
                  </a:schemeClr>
                </a:solidFill>
                <a:latin typeface="Corbel" panose="020B0503020204020204" pitchFamily="34" charset="0"/>
                <a:cs typeface="Calibri" panose="020F0502020204030204" pitchFamily="34" charset="0"/>
              </a:rPr>
              <a:t>presentation</a:t>
            </a:r>
          </a:p>
        </p:txBody>
      </p:sp>
      <p:sp>
        <p:nvSpPr>
          <p:cNvPr id="15" name="Right Arrow 14">
            <a:extLst>
              <a:ext uri="{FF2B5EF4-FFF2-40B4-BE49-F238E27FC236}">
                <a16:creationId xmlns:a16="http://schemas.microsoft.com/office/drawing/2014/main" id="{D8226106-FFFA-A649-907F-78D8E7258563}"/>
              </a:ext>
            </a:extLst>
          </p:cNvPr>
          <p:cNvSpPr/>
          <p:nvPr/>
        </p:nvSpPr>
        <p:spPr>
          <a:xfrm>
            <a:off x="2590368" y="1094274"/>
            <a:ext cx="842963" cy="3143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2D2DD384-9D49-5140-BC29-C5E945225219}"/>
              </a:ext>
            </a:extLst>
          </p:cNvPr>
          <p:cNvSpPr/>
          <p:nvPr/>
        </p:nvSpPr>
        <p:spPr>
          <a:xfrm>
            <a:off x="5791716" y="1118533"/>
            <a:ext cx="842963" cy="314325"/>
          </a:xfrm>
          <a:prstGeom prst="rightArrow">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a:extLst>
              <a:ext uri="{FF2B5EF4-FFF2-40B4-BE49-F238E27FC236}">
                <a16:creationId xmlns:a16="http://schemas.microsoft.com/office/drawing/2014/main" id="{AB94DB58-352A-3F4D-A69A-F42E02D9D553}"/>
              </a:ext>
            </a:extLst>
          </p:cNvPr>
          <p:cNvSpPr/>
          <p:nvPr/>
        </p:nvSpPr>
        <p:spPr>
          <a:xfrm>
            <a:off x="8441345" y="1118533"/>
            <a:ext cx="842963" cy="314325"/>
          </a:xfrm>
          <a:prstGeom prst="rightArrow">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75000"/>
                </a:schemeClr>
              </a:solidFill>
            </a:endParaRPr>
          </a:p>
        </p:txBody>
      </p:sp>
      <p:pic>
        <p:nvPicPr>
          <p:cNvPr id="18" name="Graphic 17" descr="Clipboard with solid fill">
            <a:extLst>
              <a:ext uri="{FF2B5EF4-FFF2-40B4-BE49-F238E27FC236}">
                <a16:creationId xmlns:a16="http://schemas.microsoft.com/office/drawing/2014/main" id="{6E680D1B-10F7-6A4F-9815-E898597AEA5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40472" y="2108687"/>
            <a:ext cx="914400" cy="914400"/>
          </a:xfrm>
          <a:prstGeom prst="rect">
            <a:avLst/>
          </a:prstGeom>
        </p:spPr>
      </p:pic>
      <p:pic>
        <p:nvPicPr>
          <p:cNvPr id="19" name="Graphic 18" descr="Mop and bucket with solid fill">
            <a:extLst>
              <a:ext uri="{FF2B5EF4-FFF2-40B4-BE49-F238E27FC236}">
                <a16:creationId xmlns:a16="http://schemas.microsoft.com/office/drawing/2014/main" id="{4DFF7699-6BE1-004F-A1FF-0B6B27E9467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998636" y="1972973"/>
            <a:ext cx="914400" cy="914400"/>
          </a:xfrm>
          <a:prstGeom prst="rect">
            <a:avLst/>
          </a:prstGeom>
        </p:spPr>
      </p:pic>
      <p:pic>
        <p:nvPicPr>
          <p:cNvPr id="20" name="Graphic 19" descr="Programmer female with solid fill">
            <a:extLst>
              <a:ext uri="{FF2B5EF4-FFF2-40B4-BE49-F238E27FC236}">
                <a16:creationId xmlns:a16="http://schemas.microsoft.com/office/drawing/2014/main" id="{DA2EF34B-BAE3-C441-B469-711050C12E9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056162" y="1972973"/>
            <a:ext cx="914400" cy="914400"/>
          </a:xfrm>
          <a:prstGeom prst="rect">
            <a:avLst/>
          </a:prstGeom>
        </p:spPr>
      </p:pic>
      <p:pic>
        <p:nvPicPr>
          <p:cNvPr id="21" name="Graphic 20" descr="Bar chart with solid fill">
            <a:extLst>
              <a:ext uri="{FF2B5EF4-FFF2-40B4-BE49-F238E27FC236}">
                <a16:creationId xmlns:a16="http://schemas.microsoft.com/office/drawing/2014/main" id="{855A521B-BE1C-E844-B627-B36929D8D69B}"/>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438359" y="2025807"/>
            <a:ext cx="914400" cy="914400"/>
          </a:xfrm>
          <a:prstGeom prst="rect">
            <a:avLst/>
          </a:prstGeom>
        </p:spPr>
      </p:pic>
      <p:pic>
        <p:nvPicPr>
          <p:cNvPr id="22" name="Graphic 21" descr="Document with solid fill">
            <a:extLst>
              <a:ext uri="{FF2B5EF4-FFF2-40B4-BE49-F238E27FC236}">
                <a16:creationId xmlns:a16="http://schemas.microsoft.com/office/drawing/2014/main" id="{C494EAC1-F2F3-804F-8DC7-2E5335FF3707}"/>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0459617" y="2025807"/>
            <a:ext cx="914400" cy="914400"/>
          </a:xfrm>
          <a:prstGeom prst="rect">
            <a:avLst/>
          </a:prstGeom>
        </p:spPr>
      </p:pic>
      <p:sp>
        <p:nvSpPr>
          <p:cNvPr id="23" name="Rectangle 22">
            <a:extLst>
              <a:ext uri="{FF2B5EF4-FFF2-40B4-BE49-F238E27FC236}">
                <a16:creationId xmlns:a16="http://schemas.microsoft.com/office/drawing/2014/main" id="{A5029A25-ABB5-1B43-AC7C-AA9D52934677}"/>
              </a:ext>
            </a:extLst>
          </p:cNvPr>
          <p:cNvSpPr/>
          <p:nvPr/>
        </p:nvSpPr>
        <p:spPr>
          <a:xfrm>
            <a:off x="1040472" y="3429000"/>
            <a:ext cx="904415" cy="707886"/>
          </a:xfrm>
          <a:prstGeom prst="rect">
            <a:avLst/>
          </a:prstGeom>
        </p:spPr>
        <p:txBody>
          <a:bodyPr wrap="none">
            <a:spAutoFit/>
          </a:bodyPr>
          <a:lstStyle/>
          <a:p>
            <a:r>
              <a:rPr lang="en-US" sz="4000" dirty="0">
                <a:latin typeface="American Typewriter" panose="02090604020004020304" pitchFamily="18" charset="77"/>
              </a:rPr>
              <a:t>QA</a:t>
            </a:r>
          </a:p>
        </p:txBody>
      </p:sp>
      <p:sp>
        <p:nvSpPr>
          <p:cNvPr id="24" name="Rectangle 23">
            <a:extLst>
              <a:ext uri="{FF2B5EF4-FFF2-40B4-BE49-F238E27FC236}">
                <a16:creationId xmlns:a16="http://schemas.microsoft.com/office/drawing/2014/main" id="{41DEF3A6-4D73-9045-B9E0-D1EFD154C63B}"/>
              </a:ext>
            </a:extLst>
          </p:cNvPr>
          <p:cNvSpPr/>
          <p:nvPr/>
        </p:nvSpPr>
        <p:spPr>
          <a:xfrm>
            <a:off x="163148" y="4421845"/>
            <a:ext cx="2928730" cy="646331"/>
          </a:xfrm>
          <a:prstGeom prst="rect">
            <a:avLst/>
          </a:prstGeom>
        </p:spPr>
        <p:txBody>
          <a:bodyPr wrap="square">
            <a:spAutoFit/>
          </a:bodyPr>
          <a:lstStyle/>
          <a:p>
            <a:pPr algn="ctr"/>
            <a:r>
              <a:rPr lang="en-US" dirty="0">
                <a:latin typeface="Corbel" panose="020B0503020204020204" pitchFamily="34" charset="0"/>
              </a:rPr>
              <a:t>Proactive or preventive process to avoid problems</a:t>
            </a:r>
          </a:p>
        </p:txBody>
      </p:sp>
      <p:sp>
        <p:nvSpPr>
          <p:cNvPr id="25" name="Rectangle 24">
            <a:extLst>
              <a:ext uri="{FF2B5EF4-FFF2-40B4-BE49-F238E27FC236}">
                <a16:creationId xmlns:a16="http://schemas.microsoft.com/office/drawing/2014/main" id="{D633A173-C75A-5E47-AFF0-B7A953ABA2E0}"/>
              </a:ext>
            </a:extLst>
          </p:cNvPr>
          <p:cNvSpPr/>
          <p:nvPr/>
        </p:nvSpPr>
        <p:spPr>
          <a:xfrm>
            <a:off x="4003628" y="3379040"/>
            <a:ext cx="848309" cy="707886"/>
          </a:xfrm>
          <a:prstGeom prst="rect">
            <a:avLst/>
          </a:prstGeom>
        </p:spPr>
        <p:txBody>
          <a:bodyPr wrap="none">
            <a:spAutoFit/>
          </a:bodyPr>
          <a:lstStyle/>
          <a:p>
            <a:r>
              <a:rPr lang="en-US" sz="4000" dirty="0">
                <a:latin typeface="American Typewriter" panose="02090604020004020304" pitchFamily="18" charset="77"/>
              </a:rPr>
              <a:t>QC</a:t>
            </a:r>
          </a:p>
        </p:txBody>
      </p:sp>
      <p:sp>
        <p:nvSpPr>
          <p:cNvPr id="26" name="Rectangle 25">
            <a:extLst>
              <a:ext uri="{FF2B5EF4-FFF2-40B4-BE49-F238E27FC236}">
                <a16:creationId xmlns:a16="http://schemas.microsoft.com/office/drawing/2014/main" id="{88C7CADC-19B5-0F4F-80C8-5219562CAA81}"/>
              </a:ext>
            </a:extLst>
          </p:cNvPr>
          <p:cNvSpPr/>
          <p:nvPr/>
        </p:nvSpPr>
        <p:spPr>
          <a:xfrm>
            <a:off x="8277661" y="5852784"/>
            <a:ext cx="3380221" cy="584775"/>
          </a:xfrm>
          <a:prstGeom prst="rect">
            <a:avLst/>
          </a:prstGeom>
        </p:spPr>
        <p:txBody>
          <a:bodyPr wrap="none">
            <a:spAutoFit/>
          </a:bodyPr>
          <a:lstStyle/>
          <a:p>
            <a:pPr algn="ctr"/>
            <a:r>
              <a:rPr lang="en-US" sz="3200" dirty="0">
                <a:solidFill>
                  <a:srgbClr val="202122"/>
                </a:solidFill>
                <a:latin typeface="Corbel" panose="020B0503020204020204" pitchFamily="34" charset="0"/>
                <a:cs typeface="Calibri" panose="020F0502020204030204" pitchFamily="34" charset="0"/>
              </a:rPr>
              <a:t>Put another way….</a:t>
            </a:r>
            <a:endParaRPr lang="en-US" sz="3200" dirty="0">
              <a:latin typeface="Corbel" panose="020B0503020204020204" pitchFamily="34" charset="0"/>
              <a:cs typeface="Calibri" panose="020F0502020204030204" pitchFamily="34" charset="0"/>
            </a:endParaRPr>
          </a:p>
        </p:txBody>
      </p:sp>
    </p:spTree>
    <p:extLst>
      <p:ext uri="{BB962C8B-B14F-4D97-AF65-F5344CB8AC3E}">
        <p14:creationId xmlns:p14="http://schemas.microsoft.com/office/powerpoint/2010/main" val="1717414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83AC811-6060-6040-B9F6-EE1C0794284F}"/>
              </a:ext>
            </a:extLst>
          </p:cNvPr>
          <p:cNvSpPr/>
          <p:nvPr/>
        </p:nvSpPr>
        <p:spPr>
          <a:xfrm>
            <a:off x="2113777" y="59268"/>
            <a:ext cx="4078677" cy="584775"/>
          </a:xfrm>
          <a:prstGeom prst="rect">
            <a:avLst/>
          </a:prstGeom>
        </p:spPr>
        <p:txBody>
          <a:bodyPr wrap="square">
            <a:spAutoFit/>
          </a:bodyPr>
          <a:lstStyle/>
          <a:p>
            <a:r>
              <a:rPr lang="en-US" sz="3200" dirty="0">
                <a:solidFill>
                  <a:srgbClr val="202122"/>
                </a:solidFill>
                <a:latin typeface="Corbel" panose="020B0503020204020204" pitchFamily="34" charset="0"/>
                <a:cs typeface="Calibri" panose="020F0502020204030204" pitchFamily="34" charset="0"/>
              </a:rPr>
              <a:t>Before Data Collection</a:t>
            </a:r>
            <a:endParaRPr lang="en-US" sz="3200" dirty="0">
              <a:latin typeface="Corbel" panose="020B0503020204020204" pitchFamily="34" charset="0"/>
              <a:cs typeface="Calibri" panose="020F0502020204030204" pitchFamily="34" charset="0"/>
            </a:endParaRPr>
          </a:p>
        </p:txBody>
      </p:sp>
      <p:sp>
        <p:nvSpPr>
          <p:cNvPr id="10" name="Rectangle 9">
            <a:extLst>
              <a:ext uri="{FF2B5EF4-FFF2-40B4-BE49-F238E27FC236}">
                <a16:creationId xmlns:a16="http://schemas.microsoft.com/office/drawing/2014/main" id="{14180F5F-8FE3-C04F-9171-3977DFBCD864}"/>
              </a:ext>
            </a:extLst>
          </p:cNvPr>
          <p:cNvSpPr/>
          <p:nvPr/>
        </p:nvSpPr>
        <p:spPr>
          <a:xfrm>
            <a:off x="6719146" y="77356"/>
            <a:ext cx="5368027" cy="584775"/>
          </a:xfrm>
          <a:prstGeom prst="rect">
            <a:avLst/>
          </a:prstGeom>
        </p:spPr>
        <p:txBody>
          <a:bodyPr wrap="square">
            <a:spAutoFit/>
          </a:bodyPr>
          <a:lstStyle/>
          <a:p>
            <a:r>
              <a:rPr lang="en-US" sz="3200" dirty="0">
                <a:solidFill>
                  <a:srgbClr val="202122"/>
                </a:solidFill>
                <a:latin typeface="Corbel" panose="020B0503020204020204" pitchFamily="34" charset="0"/>
                <a:cs typeface="Calibri" panose="020F0502020204030204" pitchFamily="34" charset="0"/>
              </a:rPr>
              <a:t>During Data Collection</a:t>
            </a:r>
            <a:endParaRPr lang="en-US" sz="3200" dirty="0">
              <a:latin typeface="Corbel" panose="020B0503020204020204" pitchFamily="34" charset="0"/>
              <a:cs typeface="Calibri" panose="020F0502020204030204" pitchFamily="34" charset="0"/>
            </a:endParaRPr>
          </a:p>
        </p:txBody>
      </p:sp>
      <p:sp>
        <p:nvSpPr>
          <p:cNvPr id="11" name="Rectangle 10">
            <a:extLst>
              <a:ext uri="{FF2B5EF4-FFF2-40B4-BE49-F238E27FC236}">
                <a16:creationId xmlns:a16="http://schemas.microsoft.com/office/drawing/2014/main" id="{8D1818C7-ABE4-5347-B8A3-EC3331721B0F}"/>
              </a:ext>
            </a:extLst>
          </p:cNvPr>
          <p:cNvSpPr/>
          <p:nvPr/>
        </p:nvSpPr>
        <p:spPr>
          <a:xfrm>
            <a:off x="6719146" y="3727560"/>
            <a:ext cx="3454489" cy="584775"/>
          </a:xfrm>
          <a:prstGeom prst="rect">
            <a:avLst/>
          </a:prstGeom>
        </p:spPr>
        <p:txBody>
          <a:bodyPr wrap="square">
            <a:spAutoFit/>
          </a:bodyPr>
          <a:lstStyle/>
          <a:p>
            <a:r>
              <a:rPr lang="en-US" sz="3200" dirty="0">
                <a:latin typeface="Corbel" panose="020B0503020204020204" pitchFamily="34" charset="0"/>
                <a:cs typeface="Calibri" panose="020F0502020204030204" pitchFamily="34" charset="0"/>
              </a:rPr>
              <a:t>After Data Entry</a:t>
            </a:r>
          </a:p>
        </p:txBody>
      </p:sp>
      <p:pic>
        <p:nvPicPr>
          <p:cNvPr id="4098" name="Picture 2" descr="top view photo of white DJI Phantom Spark drone with accessories and action camera">
            <a:extLst>
              <a:ext uri="{FF2B5EF4-FFF2-40B4-BE49-F238E27FC236}">
                <a16:creationId xmlns:a16="http://schemas.microsoft.com/office/drawing/2014/main" id="{F425F08C-48CC-5E44-80BF-E53D494315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3777" y="619882"/>
            <a:ext cx="3497512" cy="262313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999F05A7-BCB6-1A44-978F-097747B52417}"/>
              </a:ext>
            </a:extLst>
          </p:cNvPr>
          <p:cNvPicPr>
            <a:picLocks noChangeAspect="1"/>
          </p:cNvPicPr>
          <p:nvPr/>
        </p:nvPicPr>
        <p:blipFill>
          <a:blip r:embed="rId4"/>
          <a:stretch>
            <a:fillRect/>
          </a:stretch>
        </p:blipFill>
        <p:spPr>
          <a:xfrm>
            <a:off x="6787318" y="609642"/>
            <a:ext cx="4709970" cy="2665642"/>
          </a:xfrm>
          <a:prstGeom prst="rect">
            <a:avLst/>
          </a:prstGeom>
        </p:spPr>
      </p:pic>
      <p:sp>
        <p:nvSpPr>
          <p:cNvPr id="15" name="Rectangle 14">
            <a:extLst>
              <a:ext uri="{FF2B5EF4-FFF2-40B4-BE49-F238E27FC236}">
                <a16:creationId xmlns:a16="http://schemas.microsoft.com/office/drawing/2014/main" id="{81279275-6ADD-9740-980E-AF12C4E0D345}"/>
              </a:ext>
            </a:extLst>
          </p:cNvPr>
          <p:cNvSpPr/>
          <p:nvPr/>
        </p:nvSpPr>
        <p:spPr>
          <a:xfrm>
            <a:off x="2113777" y="3803631"/>
            <a:ext cx="3497511" cy="584775"/>
          </a:xfrm>
          <a:prstGeom prst="rect">
            <a:avLst/>
          </a:prstGeom>
        </p:spPr>
        <p:txBody>
          <a:bodyPr wrap="square">
            <a:spAutoFit/>
          </a:bodyPr>
          <a:lstStyle/>
          <a:p>
            <a:r>
              <a:rPr lang="en-US" sz="3200" dirty="0">
                <a:solidFill>
                  <a:srgbClr val="202122"/>
                </a:solidFill>
                <a:latin typeface="Corbel" panose="020B0503020204020204" pitchFamily="34" charset="0"/>
                <a:cs typeface="Calibri" panose="020F0502020204030204" pitchFamily="34" charset="0"/>
              </a:rPr>
              <a:t>During Data Entry</a:t>
            </a:r>
            <a:endParaRPr lang="en-US" sz="3200" dirty="0">
              <a:latin typeface="Corbel" panose="020B0503020204020204" pitchFamily="34" charset="0"/>
              <a:cs typeface="Calibri" panose="020F0502020204030204" pitchFamily="34" charset="0"/>
            </a:endParaRPr>
          </a:p>
        </p:txBody>
      </p:sp>
      <p:pic>
        <p:nvPicPr>
          <p:cNvPr id="4102" name="Picture 6" descr="A MacBook with lines of code on its screen on a busy desk">
            <a:extLst>
              <a:ext uri="{FF2B5EF4-FFF2-40B4-BE49-F238E27FC236}">
                <a16:creationId xmlns:a16="http://schemas.microsoft.com/office/drawing/2014/main" id="{4EFAE41C-1861-CC4C-9738-A525F0ED6D2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57411" y="4412246"/>
            <a:ext cx="3716934" cy="2475663"/>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person using MacBook Pro">
            <a:extLst>
              <a:ext uri="{FF2B5EF4-FFF2-40B4-BE49-F238E27FC236}">
                <a16:creationId xmlns:a16="http://schemas.microsoft.com/office/drawing/2014/main" id="{2953F820-A110-914E-8DEA-0FAE68CEBFC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13777" y="4393888"/>
            <a:ext cx="3716934" cy="2471853"/>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94F06C41-2616-4D44-826A-3C05CF0ED8F7}"/>
              </a:ext>
            </a:extLst>
          </p:cNvPr>
          <p:cNvSpPr/>
          <p:nvPr/>
        </p:nvSpPr>
        <p:spPr>
          <a:xfrm>
            <a:off x="135578" y="2053576"/>
            <a:ext cx="1792477" cy="954107"/>
          </a:xfrm>
          <a:prstGeom prst="rect">
            <a:avLst/>
          </a:prstGeom>
        </p:spPr>
        <p:txBody>
          <a:bodyPr wrap="none">
            <a:spAutoFit/>
          </a:bodyPr>
          <a:lstStyle/>
          <a:p>
            <a:pPr algn="ctr"/>
            <a:r>
              <a:rPr lang="en-US" sz="2800" dirty="0">
                <a:solidFill>
                  <a:schemeClr val="bg2">
                    <a:lumMod val="50000"/>
                  </a:schemeClr>
                </a:solidFill>
                <a:latin typeface="Corbel" panose="020B0503020204020204" pitchFamily="34" charset="0"/>
                <a:cs typeface="Calibri" panose="020F0502020204030204" pitchFamily="34" charset="0"/>
              </a:rPr>
              <a:t>data </a:t>
            </a:r>
          </a:p>
          <a:p>
            <a:pPr algn="ctr"/>
            <a:r>
              <a:rPr lang="en-US" sz="2800" dirty="0">
                <a:solidFill>
                  <a:schemeClr val="bg2">
                    <a:lumMod val="50000"/>
                  </a:schemeClr>
                </a:solidFill>
                <a:latin typeface="Corbel" panose="020B0503020204020204" pitchFamily="34" charset="0"/>
                <a:cs typeface="Calibri" panose="020F0502020204030204" pitchFamily="34" charset="0"/>
              </a:rPr>
              <a:t>acquisition</a:t>
            </a:r>
          </a:p>
        </p:txBody>
      </p:sp>
      <p:pic>
        <p:nvPicPr>
          <p:cNvPr id="20" name="Graphic 19" descr="Clipboard with solid fill">
            <a:extLst>
              <a:ext uri="{FF2B5EF4-FFF2-40B4-BE49-F238E27FC236}">
                <a16:creationId xmlns:a16="http://schemas.microsoft.com/office/drawing/2014/main" id="{ACF76B83-98EF-924C-979D-6C13B07D313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35488" y="3136325"/>
            <a:ext cx="914400" cy="914400"/>
          </a:xfrm>
          <a:prstGeom prst="rect">
            <a:avLst/>
          </a:prstGeom>
        </p:spPr>
      </p:pic>
      <p:sp>
        <p:nvSpPr>
          <p:cNvPr id="21" name="Rectangle 20">
            <a:extLst>
              <a:ext uri="{FF2B5EF4-FFF2-40B4-BE49-F238E27FC236}">
                <a16:creationId xmlns:a16="http://schemas.microsoft.com/office/drawing/2014/main" id="{9CB03CA2-DB0E-074D-8C10-E38D9559A198}"/>
              </a:ext>
            </a:extLst>
          </p:cNvPr>
          <p:cNvSpPr/>
          <p:nvPr/>
        </p:nvSpPr>
        <p:spPr>
          <a:xfrm>
            <a:off x="687813" y="4050725"/>
            <a:ext cx="688009" cy="523220"/>
          </a:xfrm>
          <a:prstGeom prst="rect">
            <a:avLst/>
          </a:prstGeom>
        </p:spPr>
        <p:txBody>
          <a:bodyPr wrap="none">
            <a:spAutoFit/>
          </a:bodyPr>
          <a:lstStyle/>
          <a:p>
            <a:pPr algn="ctr"/>
            <a:r>
              <a:rPr lang="en-US" sz="2800" dirty="0">
                <a:solidFill>
                  <a:schemeClr val="bg2">
                    <a:lumMod val="50000"/>
                  </a:schemeClr>
                </a:solidFill>
                <a:latin typeface="American Typewriter" panose="02090604020004020304" pitchFamily="18" charset="77"/>
              </a:rPr>
              <a:t>QA</a:t>
            </a:r>
          </a:p>
        </p:txBody>
      </p:sp>
      <p:sp>
        <p:nvSpPr>
          <p:cNvPr id="23" name="Rectangle 22">
            <a:extLst>
              <a:ext uri="{FF2B5EF4-FFF2-40B4-BE49-F238E27FC236}">
                <a16:creationId xmlns:a16="http://schemas.microsoft.com/office/drawing/2014/main" id="{9112BA0C-F361-2C4B-9B84-E99F39729737}"/>
              </a:ext>
            </a:extLst>
          </p:cNvPr>
          <p:cNvSpPr/>
          <p:nvPr/>
        </p:nvSpPr>
        <p:spPr>
          <a:xfrm>
            <a:off x="10474345" y="4290085"/>
            <a:ext cx="1776447" cy="954107"/>
          </a:xfrm>
          <a:prstGeom prst="rect">
            <a:avLst/>
          </a:prstGeom>
        </p:spPr>
        <p:txBody>
          <a:bodyPr wrap="square">
            <a:spAutoFit/>
          </a:bodyPr>
          <a:lstStyle/>
          <a:p>
            <a:pPr algn="ctr"/>
            <a:r>
              <a:rPr lang="en-US" sz="2800" dirty="0">
                <a:solidFill>
                  <a:schemeClr val="bg2">
                    <a:lumMod val="50000"/>
                  </a:schemeClr>
                </a:solidFill>
                <a:latin typeface="Corbel" panose="020B0503020204020204" pitchFamily="34" charset="0"/>
                <a:cs typeface="Calibri" panose="020F0502020204030204" pitchFamily="34" charset="0"/>
              </a:rPr>
              <a:t>data </a:t>
            </a:r>
          </a:p>
          <a:p>
            <a:pPr algn="ctr"/>
            <a:r>
              <a:rPr lang="en-US" sz="2800" dirty="0">
                <a:solidFill>
                  <a:schemeClr val="bg2">
                    <a:lumMod val="50000"/>
                  </a:schemeClr>
                </a:solidFill>
                <a:latin typeface="Corbel" panose="020B0503020204020204" pitchFamily="34" charset="0"/>
                <a:cs typeface="Calibri" panose="020F0502020204030204" pitchFamily="34" charset="0"/>
              </a:rPr>
              <a:t>processing</a:t>
            </a:r>
          </a:p>
        </p:txBody>
      </p:sp>
      <p:pic>
        <p:nvPicPr>
          <p:cNvPr id="24" name="Graphic 23" descr="Mop and bucket with solid fill">
            <a:extLst>
              <a:ext uri="{FF2B5EF4-FFF2-40B4-BE49-F238E27FC236}">
                <a16:creationId xmlns:a16="http://schemas.microsoft.com/office/drawing/2014/main" id="{ADC34301-BFA1-B54B-8D35-7A7E5365069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831304" y="5121081"/>
            <a:ext cx="914400" cy="914400"/>
          </a:xfrm>
          <a:prstGeom prst="rect">
            <a:avLst/>
          </a:prstGeom>
        </p:spPr>
      </p:pic>
      <p:sp>
        <p:nvSpPr>
          <p:cNvPr id="25" name="Rectangle 24">
            <a:extLst>
              <a:ext uri="{FF2B5EF4-FFF2-40B4-BE49-F238E27FC236}">
                <a16:creationId xmlns:a16="http://schemas.microsoft.com/office/drawing/2014/main" id="{B1F3B58F-0772-174E-9AC3-1664EF4723F7}"/>
              </a:ext>
            </a:extLst>
          </p:cNvPr>
          <p:cNvSpPr/>
          <p:nvPr/>
        </p:nvSpPr>
        <p:spPr>
          <a:xfrm>
            <a:off x="11037801" y="6183983"/>
            <a:ext cx="649537" cy="523220"/>
          </a:xfrm>
          <a:prstGeom prst="rect">
            <a:avLst/>
          </a:prstGeom>
        </p:spPr>
        <p:txBody>
          <a:bodyPr wrap="square">
            <a:spAutoFit/>
          </a:bodyPr>
          <a:lstStyle/>
          <a:p>
            <a:r>
              <a:rPr lang="en-US" sz="2800" dirty="0">
                <a:solidFill>
                  <a:schemeClr val="bg2">
                    <a:lumMod val="50000"/>
                  </a:schemeClr>
                </a:solidFill>
                <a:latin typeface="American Typewriter" panose="02090604020004020304" pitchFamily="18" charset="77"/>
              </a:rPr>
              <a:t>QC</a:t>
            </a:r>
          </a:p>
        </p:txBody>
      </p:sp>
      <p:cxnSp>
        <p:nvCxnSpPr>
          <p:cNvPr id="17" name="Straight Connector 16">
            <a:extLst>
              <a:ext uri="{FF2B5EF4-FFF2-40B4-BE49-F238E27FC236}">
                <a16:creationId xmlns:a16="http://schemas.microsoft.com/office/drawing/2014/main" id="{2A831FC9-012B-D542-A6B6-C42B67A14A6C}"/>
              </a:ext>
            </a:extLst>
          </p:cNvPr>
          <p:cNvCxnSpPr>
            <a:cxnSpLocks/>
          </p:cNvCxnSpPr>
          <p:nvPr/>
        </p:nvCxnSpPr>
        <p:spPr>
          <a:xfrm>
            <a:off x="6269066" y="3727560"/>
            <a:ext cx="5700508" cy="0"/>
          </a:xfrm>
          <a:prstGeom prst="line">
            <a:avLst/>
          </a:prstGeom>
          <a:ln w="53975">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606BD0C-26AF-C34D-AA59-DB98E3480A82}"/>
              </a:ext>
            </a:extLst>
          </p:cNvPr>
          <p:cNvCxnSpPr>
            <a:cxnSpLocks/>
          </p:cNvCxnSpPr>
          <p:nvPr/>
        </p:nvCxnSpPr>
        <p:spPr>
          <a:xfrm>
            <a:off x="6192454" y="3702251"/>
            <a:ext cx="0" cy="3160349"/>
          </a:xfrm>
          <a:prstGeom prst="line">
            <a:avLst/>
          </a:prstGeom>
          <a:ln w="53975">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9174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9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10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10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5"/>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5" grpId="0"/>
      <p:bldP spid="19" grpId="0"/>
      <p:bldP spid="21" grpId="0"/>
      <p:bldP spid="23" grpId="0"/>
      <p:bldP spid="2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3967</TotalTime>
  <Words>1458</Words>
  <Application>Microsoft Macintosh PowerPoint</Application>
  <PresentationFormat>Widescreen</PresentationFormat>
  <Paragraphs>168</Paragraphs>
  <Slides>33</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American Typewriter</vt:lpstr>
      <vt:lpstr>Arial</vt:lpstr>
      <vt:lpstr>Calibri</vt:lpstr>
      <vt:lpstr>Calibri Light</vt:lpstr>
      <vt:lpstr>Corbel</vt:lpstr>
      <vt:lpstr>NexusSerif</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Bruna, Emilio M.</dc:creator>
  <cp:lastModifiedBy>Bruna, Emilio M.</cp:lastModifiedBy>
  <cp:revision>71</cp:revision>
  <dcterms:created xsi:type="dcterms:W3CDTF">2019-03-10T14:55:05Z</dcterms:created>
  <dcterms:modified xsi:type="dcterms:W3CDTF">2021-02-12T02:46:24Z</dcterms:modified>
</cp:coreProperties>
</file>

<file path=docProps/thumbnail.jpeg>
</file>